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av" ContentType="audio/wav"/>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66" r:id="rId5"/>
    <p:sldId id="259" r:id="rId6"/>
    <p:sldId id="268" r:id="rId7"/>
    <p:sldId id="270" r:id="rId8"/>
    <p:sldId id="271"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60" d="100"/>
          <a:sy n="60" d="100"/>
        </p:scale>
        <p:origin x="-1572" y="-19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516C84D1-7640-47B7-9FF4-E67DE574B4BD}" type="datetimeFigureOut">
              <a:rPr lang="en-US" smtClean="0"/>
              <a:pPr/>
              <a:t>11/15/2013</a:t>
            </a:fld>
            <a:endParaRPr lang="en-US" dirty="0"/>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dirty="0"/>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4BFEB362-CA55-4641-9493-4E77C6B4A77D}"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516C84D1-7640-47B7-9FF4-E67DE574B4BD}" type="datetimeFigureOut">
              <a:rPr lang="en-US" smtClean="0"/>
              <a:pPr/>
              <a:t>11/15/2013</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4BFEB362-CA55-4641-9493-4E77C6B4A77D}"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516C84D1-7640-47B7-9FF4-E67DE574B4BD}" type="datetimeFigureOut">
              <a:rPr lang="en-US" smtClean="0"/>
              <a:pPr/>
              <a:t>11/15/2013</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4BFEB362-CA55-4641-9493-4E77C6B4A77D}"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516C84D1-7640-47B7-9FF4-E67DE574B4BD}" type="datetimeFigureOut">
              <a:rPr lang="en-US" smtClean="0"/>
              <a:pPr/>
              <a:t>11/15/2013</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4BFEB362-CA55-4641-9493-4E77C6B4A77D}" type="slidenum">
              <a:rPr lang="en-US" smtClean="0"/>
              <a:pPr/>
              <a:t>‹#›</a:t>
            </a:fld>
            <a:endParaRPr lang="en-US" dirty="0"/>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516C84D1-7640-47B7-9FF4-E67DE574B4BD}" type="datetimeFigureOut">
              <a:rPr lang="en-US" smtClean="0"/>
              <a:pPr/>
              <a:t>11/15/2013</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4BFEB362-CA55-4641-9493-4E77C6B4A77D}" type="slidenum">
              <a:rPr lang="en-US" smtClean="0"/>
              <a:pPr/>
              <a:t>‹#›</a:t>
            </a:fld>
            <a:endParaRPr lang="en-US" dirty="0"/>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dirty="0"/>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516C84D1-7640-47B7-9FF4-E67DE574B4BD}" type="datetimeFigureOut">
              <a:rPr lang="en-US" smtClean="0"/>
              <a:pPr/>
              <a:t>11/15/2013</a:t>
            </a:fld>
            <a:endParaRPr lang="en-US" dirty="0"/>
          </a:p>
        </p:txBody>
      </p:sp>
      <p:sp>
        <p:nvSpPr>
          <p:cNvPr id="6" name="Footer Placeholder 5"/>
          <p:cNvSpPr>
            <a:spLocks noGrp="1"/>
          </p:cNvSpPr>
          <p:nvPr>
            <p:ph type="ftr" sz="quarter" idx="11"/>
          </p:nvPr>
        </p:nvSpPr>
        <p:spPr/>
        <p:txBody>
          <a:bodyPr/>
          <a:lstStyle>
            <a:extLst/>
          </a:lstStyle>
          <a:p>
            <a:endParaRPr lang="en-US" dirty="0"/>
          </a:p>
        </p:txBody>
      </p:sp>
      <p:sp>
        <p:nvSpPr>
          <p:cNvPr id="7" name="Slide Number Placeholder 6"/>
          <p:cNvSpPr>
            <a:spLocks noGrp="1"/>
          </p:cNvSpPr>
          <p:nvPr>
            <p:ph type="sldNum" sz="quarter" idx="12"/>
          </p:nvPr>
        </p:nvSpPr>
        <p:spPr/>
        <p:txBody>
          <a:bodyPr/>
          <a:lstStyle>
            <a:extLst/>
          </a:lstStyle>
          <a:p>
            <a:fld id="{4BFEB362-CA55-4641-9493-4E77C6B4A77D}" type="slidenum">
              <a:rPr lang="en-US" smtClean="0"/>
              <a:pPr/>
              <a:t>‹#›</a:t>
            </a:fld>
            <a:endParaRPr lang="en-US" dirty="0"/>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516C84D1-7640-47B7-9FF4-E67DE574B4BD}" type="datetimeFigureOut">
              <a:rPr lang="en-US" smtClean="0"/>
              <a:pPr/>
              <a:t>11/15/2013</a:t>
            </a:fld>
            <a:endParaRPr lang="en-US" dirty="0"/>
          </a:p>
        </p:txBody>
      </p:sp>
      <p:sp>
        <p:nvSpPr>
          <p:cNvPr id="8" name="Footer Placeholder 7"/>
          <p:cNvSpPr>
            <a:spLocks noGrp="1"/>
          </p:cNvSpPr>
          <p:nvPr>
            <p:ph type="ftr" sz="quarter" idx="11"/>
          </p:nvPr>
        </p:nvSpPr>
        <p:spPr/>
        <p:txBody>
          <a:bodyPr/>
          <a:lstStyle>
            <a:extLst/>
          </a:lstStyle>
          <a:p>
            <a:endParaRPr lang="en-US" dirty="0"/>
          </a:p>
        </p:txBody>
      </p:sp>
      <p:sp>
        <p:nvSpPr>
          <p:cNvPr id="9" name="Slide Number Placeholder 8"/>
          <p:cNvSpPr>
            <a:spLocks noGrp="1"/>
          </p:cNvSpPr>
          <p:nvPr>
            <p:ph type="sldNum" sz="quarter" idx="12"/>
          </p:nvPr>
        </p:nvSpPr>
        <p:spPr/>
        <p:txBody>
          <a:bodyPr/>
          <a:lstStyle>
            <a:extLst/>
          </a:lstStyle>
          <a:p>
            <a:fld id="{4BFEB362-CA55-4641-9493-4E77C6B4A77D}" type="slidenum">
              <a:rPr lang="en-US" smtClean="0"/>
              <a:pPr/>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516C84D1-7640-47B7-9FF4-E67DE574B4BD}" type="datetimeFigureOut">
              <a:rPr lang="en-US" smtClean="0"/>
              <a:pPr/>
              <a:t>11/15/2013</a:t>
            </a:fld>
            <a:endParaRPr lang="en-US" dirty="0"/>
          </a:p>
        </p:txBody>
      </p:sp>
      <p:sp>
        <p:nvSpPr>
          <p:cNvPr id="4" name="Footer Placeholder 3"/>
          <p:cNvSpPr>
            <a:spLocks noGrp="1"/>
          </p:cNvSpPr>
          <p:nvPr>
            <p:ph type="ftr" sz="quarter" idx="11"/>
          </p:nvPr>
        </p:nvSpPr>
        <p:spPr/>
        <p:txBody>
          <a:bodyPr/>
          <a:lstStyle>
            <a:extLst/>
          </a:lstStyle>
          <a:p>
            <a:endParaRPr lang="en-US" dirty="0"/>
          </a:p>
        </p:txBody>
      </p:sp>
      <p:sp>
        <p:nvSpPr>
          <p:cNvPr id="5" name="Slide Number Placeholder 4"/>
          <p:cNvSpPr>
            <a:spLocks noGrp="1"/>
          </p:cNvSpPr>
          <p:nvPr>
            <p:ph type="sldNum" sz="quarter" idx="12"/>
          </p:nvPr>
        </p:nvSpPr>
        <p:spPr/>
        <p:txBody>
          <a:bodyPr/>
          <a:lstStyle>
            <a:extLst/>
          </a:lstStyle>
          <a:p>
            <a:fld id="{4BFEB362-CA55-4641-9493-4E77C6B4A77D}" type="slidenum">
              <a:rPr lang="en-US" smtClean="0"/>
              <a:pPr/>
              <a:t>‹#›</a:t>
            </a:fld>
            <a:endParaRPr lang="en-US" dirty="0"/>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516C84D1-7640-47B7-9FF4-E67DE574B4BD}" type="datetimeFigureOut">
              <a:rPr lang="en-US" smtClean="0"/>
              <a:pPr/>
              <a:t>11/15/2013</a:t>
            </a:fld>
            <a:endParaRPr lang="en-US" dirty="0"/>
          </a:p>
        </p:txBody>
      </p:sp>
      <p:sp>
        <p:nvSpPr>
          <p:cNvPr id="3" name="Footer Placeholder 2"/>
          <p:cNvSpPr>
            <a:spLocks noGrp="1"/>
          </p:cNvSpPr>
          <p:nvPr>
            <p:ph type="ftr" sz="quarter" idx="11"/>
          </p:nvPr>
        </p:nvSpPr>
        <p:spPr/>
        <p:txBody>
          <a:bodyPr/>
          <a:lstStyle>
            <a:extLst/>
          </a:lstStyle>
          <a:p>
            <a:endParaRPr lang="en-US" dirty="0"/>
          </a:p>
        </p:txBody>
      </p:sp>
      <p:sp>
        <p:nvSpPr>
          <p:cNvPr id="4" name="Slide Number Placeholder 3"/>
          <p:cNvSpPr>
            <a:spLocks noGrp="1"/>
          </p:cNvSpPr>
          <p:nvPr>
            <p:ph type="sldNum" sz="quarter" idx="12"/>
          </p:nvPr>
        </p:nvSpPr>
        <p:spPr/>
        <p:txBody>
          <a:bodyPr/>
          <a:lstStyle>
            <a:extLst/>
          </a:lstStyle>
          <a:p>
            <a:fld id="{4BFEB362-CA55-4641-9493-4E77C6B4A77D}"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516C84D1-7640-47B7-9FF4-E67DE574B4BD}" type="datetimeFigureOut">
              <a:rPr lang="en-US" smtClean="0"/>
              <a:pPr/>
              <a:t>11/15/2013</a:t>
            </a:fld>
            <a:endParaRPr lang="en-US" dirty="0"/>
          </a:p>
        </p:txBody>
      </p:sp>
      <p:sp>
        <p:nvSpPr>
          <p:cNvPr id="6" name="Footer Placeholder 5"/>
          <p:cNvSpPr>
            <a:spLocks noGrp="1"/>
          </p:cNvSpPr>
          <p:nvPr>
            <p:ph type="ftr" sz="quarter" idx="11"/>
          </p:nvPr>
        </p:nvSpPr>
        <p:spPr/>
        <p:txBody>
          <a:bodyPr/>
          <a:lstStyle>
            <a:extLst/>
          </a:lstStyle>
          <a:p>
            <a:endParaRPr lang="en-US" dirty="0"/>
          </a:p>
        </p:txBody>
      </p:sp>
      <p:sp>
        <p:nvSpPr>
          <p:cNvPr id="7" name="Slide Number Placeholder 6"/>
          <p:cNvSpPr>
            <a:spLocks noGrp="1"/>
          </p:cNvSpPr>
          <p:nvPr>
            <p:ph type="sldNum" sz="quarter" idx="12"/>
          </p:nvPr>
        </p:nvSpPr>
        <p:spPr/>
        <p:txBody>
          <a:bodyPr/>
          <a:lstStyle>
            <a:extLst/>
          </a:lstStyle>
          <a:p>
            <a:fld id="{4BFEB362-CA55-4641-9493-4E77C6B4A77D}" type="slidenum">
              <a:rPr lang="en-US" smtClean="0"/>
              <a:pPr/>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dirty="0"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516C84D1-7640-47B7-9FF4-E67DE574B4BD}" type="datetimeFigureOut">
              <a:rPr lang="en-US" smtClean="0"/>
              <a:pPr/>
              <a:t>11/15/2013</a:t>
            </a:fld>
            <a:endParaRPr lang="en-US" dirty="0"/>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dirty="0"/>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4BFEB362-CA55-4641-9493-4E77C6B4A77D}" type="slidenum">
              <a:rPr lang="en-US" smtClean="0"/>
              <a:pPr/>
              <a:t>‹#›</a:t>
            </a:fld>
            <a:endParaRPr lang="en-US" dirty="0"/>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dirty="0"/>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516C84D1-7640-47B7-9FF4-E67DE574B4BD}" type="datetimeFigureOut">
              <a:rPr lang="en-US" smtClean="0"/>
              <a:pPr/>
              <a:t>11/15/2013</a:t>
            </a:fld>
            <a:endParaRPr lang="en-US" dirty="0"/>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dirty="0"/>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4BFEB362-CA55-4641-9493-4E77C6B4A77D}"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wav"/><Relationship Id="rId1" Type="http://schemas.microsoft.com/office/2007/relationships/media" Target="../media/media1.wav"/><Relationship Id="rId5" Type="http://schemas.openxmlformats.org/officeDocument/2006/relationships/image" Target="../media/image3.png"/><Relationship Id="rId4" Type="http://schemas.openxmlformats.org/officeDocument/2006/relationships/image" Target="../media/image2.jpg"/></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wav"/><Relationship Id="rId1" Type="http://schemas.microsoft.com/office/2007/relationships/media" Target="../media/media2.wav"/><Relationship Id="rId5" Type="http://schemas.openxmlformats.org/officeDocument/2006/relationships/image" Target="../media/image5.png"/><Relationship Id="rId4" Type="http://schemas.openxmlformats.org/officeDocument/2006/relationships/image" Target="../media/image4.jpg"/></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3.wav"/><Relationship Id="rId1" Type="http://schemas.microsoft.com/office/2007/relationships/media" Target="../media/media3.wav"/><Relationship Id="rId5" Type="http://schemas.openxmlformats.org/officeDocument/2006/relationships/image" Target="../media/image5.png"/><Relationship Id="rId4" Type="http://schemas.openxmlformats.org/officeDocument/2006/relationships/image" Target="../media/image6.jpg"/></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4.wav"/><Relationship Id="rId1" Type="http://schemas.microsoft.com/office/2007/relationships/media" Target="../media/media4.wav"/><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3.png"/><Relationship Id="rId2" Type="http://schemas.openxmlformats.org/officeDocument/2006/relationships/audio" Target="../media/media5.wav"/><Relationship Id="rId1" Type="http://schemas.microsoft.com/office/2007/relationships/media" Target="../media/media5.wav"/><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hyperlink" Target="http://www.google.com/url?sa=i&amp;rct=j&amp;q=&amp;esrc=s&amp;frm=1&amp;source=images&amp;cd=&amp;cad=rja&amp;docid=nOiZ15dcrzU8VM&amp;tbnid=DgpECmeo1Vr58M:&amp;ved=0CAUQjRw&amp;url=http://www.emersonkent.com/history_notes/socrates.htm&amp;ei=rpp2Upj7H6GwygGT_IDoDg&amp;bvm=bv.55819444,d.aWc&amp;psig=AFQjCNHFQW6cX6gwc3yU1K1zGcQl5_aPYQ&amp;ust=1383590935780166" TargetMode="External"/></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6.wav"/><Relationship Id="rId1" Type="http://schemas.microsoft.com/office/2007/relationships/media" Target="../media/media6.wav"/><Relationship Id="rId6" Type="http://schemas.openxmlformats.org/officeDocument/2006/relationships/image" Target="../media/image9.png"/><Relationship Id="rId5" Type="http://schemas.openxmlformats.org/officeDocument/2006/relationships/image" Target="../media/image13.jpg"/><Relationship Id="rId4" Type="http://schemas.openxmlformats.org/officeDocument/2006/relationships/image" Target="../media/image12.jpg"/></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7.wav"/><Relationship Id="rId1" Type="http://schemas.microsoft.com/office/2007/relationships/media" Target="../media/media7.wav"/><Relationship Id="rId6" Type="http://schemas.openxmlformats.org/officeDocument/2006/relationships/image" Target="../media/image9.png"/><Relationship Id="rId5" Type="http://schemas.openxmlformats.org/officeDocument/2006/relationships/image" Target="../media/image15.gif"/><Relationship Id="rId4" Type="http://schemas.openxmlformats.org/officeDocument/2006/relationships/image" Target="../media/image1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World History I</a:t>
            </a:r>
            <a:endParaRPr lang="en-US" dirty="0"/>
          </a:p>
        </p:txBody>
      </p:sp>
      <p:sp>
        <p:nvSpPr>
          <p:cNvPr id="3" name="Subtitle 2"/>
          <p:cNvSpPr>
            <a:spLocks noGrp="1"/>
          </p:cNvSpPr>
          <p:nvPr>
            <p:ph type="subTitle" idx="1"/>
          </p:nvPr>
        </p:nvSpPr>
        <p:spPr/>
        <p:txBody>
          <a:bodyPr>
            <a:normAutofit/>
          </a:bodyPr>
          <a:lstStyle/>
          <a:p>
            <a:r>
              <a:rPr lang="en-US" dirty="0" smtClean="0"/>
              <a:t>Unit Five Block </a:t>
            </a:r>
            <a:r>
              <a:rPr lang="en-US" dirty="0" smtClean="0"/>
              <a:t>Seven</a:t>
            </a:r>
            <a:r>
              <a:rPr lang="en-US" dirty="0" smtClean="0"/>
              <a:t> </a:t>
            </a:r>
            <a:r>
              <a:rPr lang="en-US" dirty="0" smtClean="0"/>
              <a:t>Lecture</a:t>
            </a:r>
          </a:p>
          <a:p>
            <a:r>
              <a:rPr lang="en-US" dirty="0" smtClean="0"/>
              <a:t>Great Greek Accomplishments </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sz="1800" dirty="0" smtClean="0">
                <a:solidFill>
                  <a:srgbClr val="FF0000"/>
                </a:solidFill>
              </a:rPr>
              <a:t>Make sure that you are viewing this in “Slide Show” format.  Click on “Slide Show” and push “from beginning”.  Move through the presentation by pushing on the “up” and “down” arrows” on your keyboard</a:t>
            </a:r>
            <a:endParaRPr lang="en-US" sz="1800" dirty="0">
              <a:solidFill>
                <a:srgbClr val="FF0000"/>
              </a:solidFill>
            </a:endParaRPr>
          </a:p>
        </p:txBody>
      </p:sp>
      <p:sp>
        <p:nvSpPr>
          <p:cNvPr id="19" name="TextBox 18"/>
          <p:cNvSpPr txBox="1"/>
          <p:nvPr/>
        </p:nvSpPr>
        <p:spPr>
          <a:xfrm>
            <a:off x="3200400" y="1823384"/>
            <a:ext cx="1219200" cy="369332"/>
          </a:xfrm>
          <a:prstGeom prst="rect">
            <a:avLst/>
          </a:prstGeom>
          <a:noFill/>
        </p:spPr>
        <p:txBody>
          <a:bodyPr wrap="square" rtlCol="0">
            <a:spAutoFit/>
          </a:bodyPr>
          <a:lstStyle/>
          <a:p>
            <a:r>
              <a:rPr lang="en-US" dirty="0" smtClean="0">
                <a:solidFill>
                  <a:srgbClr val="C00000"/>
                </a:solidFill>
              </a:rPr>
              <a:t>Click me </a:t>
            </a:r>
            <a:endParaRPr lang="en-US" dirty="0">
              <a:solidFill>
                <a:srgbClr val="C00000"/>
              </a:solidFill>
            </a:endParaRPr>
          </a:p>
        </p:txBody>
      </p:sp>
      <p:sp>
        <p:nvSpPr>
          <p:cNvPr id="25" name="Right Arrow 24"/>
          <p:cNvSpPr/>
          <p:nvPr/>
        </p:nvSpPr>
        <p:spPr>
          <a:xfrm rot="10800000">
            <a:off x="1957552" y="1779450"/>
            <a:ext cx="1219200" cy="4572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572000" y="1217148"/>
            <a:ext cx="4355393" cy="5638800"/>
          </a:xfrm>
          <a:prstGeom prst="rect">
            <a:avLst/>
          </a:prstGeom>
        </p:spPr>
      </p:pic>
      <p:pic>
        <p:nvPicPr>
          <p:cNvPr id="7" name="Recorded Sound">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066800" y="1703250"/>
            <a:ext cx="609600" cy="60960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7"/>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64310" fill="hold"/>
                                        <p:tgtEl>
                                          <p:spTgt spid="7"/>
                                        </p:tgtEl>
                                      </p:cBhvr>
                                    </p:cmd>
                                  </p:childTnLst>
                                </p:cTn>
                              </p:par>
                            </p:childTnLst>
                          </p:cTn>
                        </p:par>
                      </p:childTnLst>
                    </p:cTn>
                  </p:par>
                </p:childTnLst>
              </p:cTn>
              <p:nextCondLst>
                <p:cond evt="onClick" delay="0">
                  <p:tgtEl>
                    <p:spTgt spid="7"/>
                  </p:tgtEl>
                </p:cond>
              </p:nextCondLst>
            </p:seq>
            <p:audio>
              <p:cMediaNode vol="80000">
                <p:cTn id="7" fill="hold" display="0">
                  <p:stCondLst>
                    <p:cond delay="indefinite"/>
                  </p:stCondLst>
                  <p:endCondLst>
                    <p:cond evt="onStopAudio" delay="0">
                      <p:tgtEl>
                        <p:sldTgt/>
                      </p:tgtEl>
                    </p:cond>
                  </p:endCondLst>
                </p:cTn>
                <p:tgtEl>
                  <p:spTgt spid="7"/>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a:xfrm>
            <a:off x="228600" y="2133600"/>
            <a:ext cx="8705193" cy="4525963"/>
          </a:xfrm>
        </p:spPr>
        <p:txBody>
          <a:bodyPr>
            <a:normAutofit/>
          </a:bodyPr>
          <a:lstStyle/>
          <a:p>
            <a:pPr lvl="0"/>
            <a:r>
              <a:rPr lang="en-US" dirty="0" smtClean="0"/>
              <a:t>History</a:t>
            </a:r>
            <a:endParaRPr lang="en-US" dirty="0"/>
          </a:p>
          <a:p>
            <a:pPr lvl="0"/>
            <a:r>
              <a:rPr lang="en-US" dirty="0" smtClean="0"/>
              <a:t>Literature</a:t>
            </a:r>
            <a:endParaRPr lang="en-US" dirty="0"/>
          </a:p>
          <a:p>
            <a:pPr lvl="0"/>
            <a:r>
              <a:rPr lang="en-US" dirty="0" smtClean="0"/>
              <a:t>Drama</a:t>
            </a:r>
            <a:endParaRPr lang="en-US" dirty="0"/>
          </a:p>
          <a:p>
            <a:pPr lvl="0"/>
            <a:r>
              <a:rPr lang="en-US" dirty="0" smtClean="0"/>
              <a:t>Art</a:t>
            </a:r>
            <a:endParaRPr lang="en-US" dirty="0"/>
          </a:p>
          <a:p>
            <a:pPr lvl="0"/>
            <a:r>
              <a:rPr lang="en-US" dirty="0" smtClean="0"/>
              <a:t>Architecture</a:t>
            </a:r>
            <a:endParaRPr lang="en-US" dirty="0"/>
          </a:p>
          <a:p>
            <a:r>
              <a:rPr lang="en-US" dirty="0" smtClean="0"/>
              <a:t>Science</a:t>
            </a:r>
            <a:endParaRPr lang="en-US" dirty="0"/>
          </a:p>
          <a:p>
            <a:pPr lvl="0"/>
            <a:r>
              <a:rPr lang="en-US" dirty="0" smtClean="0"/>
              <a:t>Mathematics</a:t>
            </a:r>
            <a:endParaRPr lang="en-US" dirty="0"/>
          </a:p>
          <a:p>
            <a:pPr lvl="0"/>
            <a:endParaRPr lang="en-US" dirty="0" smtClean="0"/>
          </a:p>
          <a:p>
            <a:pPr lvl="0"/>
            <a:endParaRPr lang="en-US" dirty="0" smtClean="0"/>
          </a:p>
        </p:txBody>
      </p:sp>
      <p:sp>
        <p:nvSpPr>
          <p:cNvPr id="3" name="Title 2"/>
          <p:cNvSpPr>
            <a:spLocks noGrp="1"/>
          </p:cNvSpPr>
          <p:nvPr>
            <p:ph type="title"/>
          </p:nvPr>
        </p:nvSpPr>
        <p:spPr>
          <a:xfrm>
            <a:off x="457200" y="5255"/>
            <a:ext cx="8229600" cy="1143000"/>
          </a:xfrm>
        </p:spPr>
        <p:txBody>
          <a:bodyPr>
            <a:noAutofit/>
          </a:bodyPr>
          <a:lstStyle/>
          <a:p>
            <a:r>
              <a:rPr lang="en-US" sz="3600" dirty="0" smtClean="0"/>
              <a:t>The Seven Great Greek Cultural Achievements </a:t>
            </a:r>
            <a:endParaRPr lang="en-US" sz="3600" dirty="0"/>
          </a:p>
        </p:txBody>
      </p:sp>
      <p:sp>
        <p:nvSpPr>
          <p:cNvPr id="5" name="TextBox 4"/>
          <p:cNvSpPr txBox="1"/>
          <p:nvPr/>
        </p:nvSpPr>
        <p:spPr>
          <a:xfrm>
            <a:off x="7468569" y="1040603"/>
            <a:ext cx="1524000" cy="369332"/>
          </a:xfrm>
          <a:prstGeom prst="rect">
            <a:avLst/>
          </a:prstGeom>
          <a:noFill/>
        </p:spPr>
        <p:txBody>
          <a:bodyPr wrap="square" rtlCol="0">
            <a:spAutoFit/>
          </a:bodyPr>
          <a:lstStyle/>
          <a:p>
            <a:r>
              <a:rPr lang="en-US" dirty="0" smtClean="0">
                <a:solidFill>
                  <a:srgbClr val="FF0000"/>
                </a:solidFill>
              </a:rPr>
              <a:t>Click me</a:t>
            </a:r>
            <a:endParaRPr lang="en-US" dirty="0">
              <a:solidFill>
                <a:srgbClr val="FF0000"/>
              </a:solidFill>
            </a:endParaRPr>
          </a:p>
        </p:txBody>
      </p:sp>
      <p:sp>
        <p:nvSpPr>
          <p:cNvPr id="6" name="Down Arrow 5"/>
          <p:cNvSpPr/>
          <p:nvPr/>
        </p:nvSpPr>
        <p:spPr>
          <a:xfrm rot="5400000">
            <a:off x="6705589" y="661980"/>
            <a:ext cx="381000" cy="10668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9" name="Picture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848423" y="1690680"/>
            <a:ext cx="4382146" cy="4723953"/>
          </a:xfrm>
          <a:prstGeom prst="rect">
            <a:avLst/>
          </a:prstGeom>
        </p:spPr>
      </p:pic>
      <p:pic>
        <p:nvPicPr>
          <p:cNvPr id="11" name="Recorded Sound">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5562600" y="890580"/>
            <a:ext cx="609600" cy="60960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11"/>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55240" fill="hold"/>
                                        <p:tgtEl>
                                          <p:spTgt spid="11"/>
                                        </p:tgtEl>
                                      </p:cBhvr>
                                    </p:cmd>
                                  </p:childTnLst>
                                </p:cTn>
                              </p:par>
                            </p:childTnLst>
                          </p:cTn>
                        </p:par>
                      </p:childTnLst>
                    </p:cTn>
                  </p:par>
                </p:childTnLst>
              </p:cTn>
              <p:nextCondLst>
                <p:cond evt="onClick" delay="0">
                  <p:tgtEl>
                    <p:spTgt spid="11"/>
                  </p:tgtEl>
                </p:cond>
              </p:nextCondLst>
            </p:seq>
            <p:audio>
              <p:cMediaNode vol="80000">
                <p:cTn id="7" fill="hold" display="0">
                  <p:stCondLst>
                    <p:cond delay="indefinite"/>
                  </p:stCondLst>
                  <p:endCondLst>
                    <p:cond evt="onStopAudio" delay="0">
                      <p:tgtEl>
                        <p:sldTgt/>
                      </p:tgtEl>
                    </p:cond>
                  </p:endCondLst>
                </p:cTn>
                <p:tgtEl>
                  <p:spTgt spid="11"/>
                </p:tgtEl>
              </p:cMediaNode>
            </p:audi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17637"/>
            <a:ext cx="5562600" cy="4525963"/>
          </a:xfrm>
        </p:spPr>
        <p:txBody>
          <a:bodyPr>
            <a:normAutofit fontScale="92500" lnSpcReduction="20000"/>
          </a:bodyPr>
          <a:lstStyle/>
          <a:p>
            <a:r>
              <a:rPr lang="en-US" dirty="0"/>
              <a:t>Greek historians provided an unbiased/neutral account of Hellenic history  </a:t>
            </a:r>
          </a:p>
          <a:p>
            <a:pPr marL="109728" lvl="0" indent="0">
              <a:buNone/>
            </a:pPr>
            <a:endParaRPr lang="en-US" dirty="0" smtClean="0"/>
          </a:p>
          <a:p>
            <a:pPr lvl="0"/>
            <a:r>
              <a:rPr lang="en-US" dirty="0" smtClean="0"/>
              <a:t>Herodotus </a:t>
            </a:r>
            <a:r>
              <a:rPr lang="en-US" dirty="0"/>
              <a:t>(440 BCE/BC) is the “Father of History” as he is the first person to actively travel the world and report his accounts (history of the Persian Wars</a:t>
            </a:r>
            <a:r>
              <a:rPr lang="en-US" dirty="0" smtClean="0"/>
              <a:t>)</a:t>
            </a:r>
          </a:p>
          <a:p>
            <a:pPr lvl="0"/>
            <a:endParaRPr lang="en-US" dirty="0"/>
          </a:p>
          <a:p>
            <a:pPr lvl="0"/>
            <a:r>
              <a:rPr lang="en-US" dirty="0"/>
              <a:t>Thucydides (420 to 411 BC) wrote about the Peloponnesian </a:t>
            </a:r>
            <a:r>
              <a:rPr lang="en-US" dirty="0" smtClean="0"/>
              <a:t>War</a:t>
            </a:r>
            <a:endParaRPr lang="en-US" dirty="0"/>
          </a:p>
        </p:txBody>
      </p:sp>
      <p:sp>
        <p:nvSpPr>
          <p:cNvPr id="3" name="Title 2"/>
          <p:cNvSpPr>
            <a:spLocks noGrp="1"/>
          </p:cNvSpPr>
          <p:nvPr>
            <p:ph type="title"/>
          </p:nvPr>
        </p:nvSpPr>
        <p:spPr>
          <a:xfrm>
            <a:off x="457200" y="37179"/>
            <a:ext cx="8229600" cy="1143000"/>
          </a:xfrm>
        </p:spPr>
        <p:txBody>
          <a:bodyPr/>
          <a:lstStyle/>
          <a:p>
            <a:r>
              <a:rPr lang="en-US" dirty="0" smtClean="0"/>
              <a:t>History</a:t>
            </a:r>
            <a:endParaRPr lang="en-US" dirty="0"/>
          </a:p>
        </p:txBody>
      </p:sp>
      <p:sp>
        <p:nvSpPr>
          <p:cNvPr id="9" name="Right Arrow 8"/>
          <p:cNvSpPr/>
          <p:nvPr/>
        </p:nvSpPr>
        <p:spPr>
          <a:xfrm rot="10800000">
            <a:off x="5812221" y="872751"/>
            <a:ext cx="914400" cy="3048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TextBox 9"/>
          <p:cNvSpPr txBox="1"/>
          <p:nvPr/>
        </p:nvSpPr>
        <p:spPr>
          <a:xfrm>
            <a:off x="6934200" y="845755"/>
            <a:ext cx="1600200" cy="338554"/>
          </a:xfrm>
          <a:prstGeom prst="rect">
            <a:avLst/>
          </a:prstGeom>
          <a:noFill/>
        </p:spPr>
        <p:txBody>
          <a:bodyPr wrap="square" rtlCol="0">
            <a:spAutoFit/>
          </a:bodyPr>
          <a:lstStyle/>
          <a:p>
            <a:r>
              <a:rPr lang="en-US" sz="1600" dirty="0" smtClean="0">
                <a:solidFill>
                  <a:srgbClr val="FF0000"/>
                </a:solidFill>
              </a:rPr>
              <a:t>Click Here</a:t>
            </a:r>
            <a:endParaRPr lang="en-US" sz="1600" dirty="0">
              <a:solidFill>
                <a:srgbClr val="FF0000"/>
              </a:solidFill>
            </a:endParaRPr>
          </a:p>
        </p:txBody>
      </p:sp>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019800" y="2600325"/>
            <a:ext cx="3022600" cy="2266950"/>
          </a:xfrm>
          <a:prstGeom prst="rect">
            <a:avLst/>
          </a:prstGeom>
        </p:spPr>
      </p:pic>
      <p:pic>
        <p:nvPicPr>
          <p:cNvPr id="6" name="Recorded Sound">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5181600" y="720351"/>
            <a:ext cx="609600" cy="609600"/>
          </a:xfrm>
          <a:prstGeom prst="rect">
            <a:avLst/>
          </a:prstGeom>
        </p:spPr>
      </p:pic>
    </p:spTree>
    <p:extLst>
      <p:ext uri="{BB962C8B-B14F-4D97-AF65-F5344CB8AC3E}">
        <p14:creationId xmlns:p14="http://schemas.microsoft.com/office/powerpoint/2010/main" val="228170136"/>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69169" fill="hold"/>
                                        <p:tgtEl>
                                          <p:spTgt spid="6"/>
                                        </p:tgtEl>
                                      </p:cBhvr>
                                    </p:cmd>
                                  </p:childTnLst>
                                </p:cTn>
                              </p:par>
                            </p:childTnLst>
                          </p:cTn>
                        </p:par>
                      </p:childTnLst>
                    </p:cTn>
                  </p:par>
                </p:childTnLst>
              </p:cTn>
              <p:nextCondLst>
                <p:cond evt="onClick" delay="0">
                  <p:tgtEl>
                    <p:spTgt spid="6"/>
                  </p:tgtEl>
                </p:cond>
              </p:nextCondLst>
            </p:seq>
            <p:audio>
              <p:cMediaNode vol="80000">
                <p:cTn id="7" fill="hold" display="0">
                  <p:stCondLst>
                    <p:cond delay="indefinite"/>
                  </p:stCondLst>
                  <p:endCondLst>
                    <p:cond evt="onStopAudio" delay="0">
                      <p:tgtEl>
                        <p:sldTgt/>
                      </p:tgtEl>
                    </p:cond>
                  </p:endCondLst>
                </p:cTn>
                <p:tgtEl>
                  <p:spTgt spid="6"/>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a:xfrm>
            <a:off x="-1" y="1066800"/>
            <a:ext cx="6400799" cy="5048250"/>
          </a:xfrm>
        </p:spPr>
        <p:txBody>
          <a:bodyPr>
            <a:normAutofit fontScale="92500"/>
          </a:bodyPr>
          <a:lstStyle/>
          <a:p>
            <a:pPr lvl="0"/>
            <a:r>
              <a:rPr lang="en-US" dirty="0" smtClean="0"/>
              <a:t>Literature</a:t>
            </a:r>
          </a:p>
          <a:p>
            <a:pPr lvl="1"/>
            <a:r>
              <a:rPr lang="en-US" dirty="0" smtClean="0">
                <a:solidFill>
                  <a:srgbClr val="FF0000"/>
                </a:solidFill>
              </a:rPr>
              <a:t>Homer </a:t>
            </a:r>
            <a:r>
              <a:rPr lang="en-US" dirty="0"/>
              <a:t>(750 BCE/BC) creates </a:t>
            </a:r>
            <a:r>
              <a:rPr lang="en-US" b="1" dirty="0">
                <a:solidFill>
                  <a:srgbClr val="0070C0"/>
                </a:solidFill>
              </a:rPr>
              <a:t>lyrical poems </a:t>
            </a:r>
            <a:r>
              <a:rPr lang="en-US" dirty="0"/>
              <a:t>during the Dorian age about </a:t>
            </a:r>
            <a:r>
              <a:rPr lang="en-US" dirty="0" smtClean="0"/>
              <a:t>Greece</a:t>
            </a:r>
            <a:endParaRPr lang="en-US" dirty="0"/>
          </a:p>
          <a:p>
            <a:pPr lvl="1"/>
            <a:r>
              <a:rPr lang="en-US" dirty="0"/>
              <a:t>The poems are the </a:t>
            </a:r>
            <a:r>
              <a:rPr lang="en-US" b="1" dirty="0">
                <a:solidFill>
                  <a:srgbClr val="0070C0"/>
                </a:solidFill>
              </a:rPr>
              <a:t>Iliad</a:t>
            </a:r>
            <a:r>
              <a:rPr lang="en-US" dirty="0"/>
              <a:t> (Ten year Battle between Troy and </a:t>
            </a:r>
            <a:r>
              <a:rPr lang="en-US" dirty="0" smtClean="0"/>
              <a:t>Mycenae) </a:t>
            </a:r>
            <a:r>
              <a:rPr lang="en-US" dirty="0"/>
              <a:t>and the </a:t>
            </a:r>
            <a:r>
              <a:rPr lang="en-US" b="1" dirty="0">
                <a:solidFill>
                  <a:srgbClr val="0070C0"/>
                </a:solidFill>
              </a:rPr>
              <a:t>Odyssey</a:t>
            </a:r>
            <a:r>
              <a:rPr lang="en-US" dirty="0"/>
              <a:t> (Ten year trek </a:t>
            </a:r>
            <a:r>
              <a:rPr lang="en-US" dirty="0" smtClean="0"/>
              <a:t>home)</a:t>
            </a:r>
            <a:endParaRPr lang="en-US" dirty="0"/>
          </a:p>
          <a:p>
            <a:pPr lvl="1"/>
            <a:r>
              <a:rPr lang="en-US" dirty="0"/>
              <a:t>Homer’s poems are transcribed between 750 and 700 BCE/BC </a:t>
            </a:r>
            <a:endParaRPr lang="en-US" dirty="0" smtClean="0"/>
          </a:p>
          <a:p>
            <a:pPr lvl="0"/>
            <a:endParaRPr lang="en-US" dirty="0"/>
          </a:p>
          <a:p>
            <a:pPr lvl="0"/>
            <a:r>
              <a:rPr lang="en-US" dirty="0" smtClean="0"/>
              <a:t>Drama</a:t>
            </a:r>
            <a:endParaRPr lang="en-US" dirty="0"/>
          </a:p>
          <a:p>
            <a:pPr lvl="1"/>
            <a:r>
              <a:rPr lang="en-US" b="1" dirty="0">
                <a:solidFill>
                  <a:srgbClr val="7030A0"/>
                </a:solidFill>
              </a:rPr>
              <a:t>Tragedies </a:t>
            </a:r>
            <a:r>
              <a:rPr lang="en-US" dirty="0"/>
              <a:t>are a form of drama based on human suffering</a:t>
            </a:r>
          </a:p>
          <a:p>
            <a:pPr lvl="1"/>
            <a:r>
              <a:rPr lang="en-US" dirty="0"/>
              <a:t>Two famous dramatists are </a:t>
            </a:r>
            <a:r>
              <a:rPr lang="en-US" b="1" dirty="0">
                <a:solidFill>
                  <a:srgbClr val="7030A0"/>
                </a:solidFill>
              </a:rPr>
              <a:t>Aeschylus </a:t>
            </a:r>
            <a:r>
              <a:rPr lang="en-US" b="1" dirty="0" smtClean="0">
                <a:solidFill>
                  <a:srgbClr val="7030A0"/>
                </a:solidFill>
              </a:rPr>
              <a:t>and Sophocles</a:t>
            </a:r>
            <a:endParaRPr lang="en-US" b="1" dirty="0">
              <a:solidFill>
                <a:srgbClr val="7030A0"/>
              </a:solidFill>
            </a:endParaRPr>
          </a:p>
          <a:p>
            <a:endParaRPr lang="en-US" dirty="0"/>
          </a:p>
        </p:txBody>
      </p:sp>
      <p:sp>
        <p:nvSpPr>
          <p:cNvPr id="3" name="Title 2"/>
          <p:cNvSpPr>
            <a:spLocks noGrp="1"/>
          </p:cNvSpPr>
          <p:nvPr>
            <p:ph type="title"/>
          </p:nvPr>
        </p:nvSpPr>
        <p:spPr>
          <a:xfrm>
            <a:off x="457200" y="0"/>
            <a:ext cx="8229600" cy="1143000"/>
          </a:xfrm>
        </p:spPr>
        <p:txBody>
          <a:bodyPr>
            <a:normAutofit/>
          </a:bodyPr>
          <a:lstStyle/>
          <a:p>
            <a:r>
              <a:rPr lang="en-US" sz="3200" dirty="0" smtClean="0"/>
              <a:t>Literature and Drama</a:t>
            </a:r>
            <a:endParaRPr lang="en-US" sz="3200" dirty="0"/>
          </a:p>
        </p:txBody>
      </p:sp>
      <p:sp>
        <p:nvSpPr>
          <p:cNvPr id="5" name="Right Arrow 4"/>
          <p:cNvSpPr/>
          <p:nvPr/>
        </p:nvSpPr>
        <p:spPr>
          <a:xfrm rot="10800000">
            <a:off x="6219825" y="590105"/>
            <a:ext cx="914400" cy="3048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extBox 5"/>
          <p:cNvSpPr txBox="1"/>
          <p:nvPr/>
        </p:nvSpPr>
        <p:spPr>
          <a:xfrm>
            <a:off x="7296478" y="590105"/>
            <a:ext cx="1600200" cy="338554"/>
          </a:xfrm>
          <a:prstGeom prst="rect">
            <a:avLst/>
          </a:prstGeom>
          <a:noFill/>
        </p:spPr>
        <p:txBody>
          <a:bodyPr wrap="square" rtlCol="0">
            <a:spAutoFit/>
          </a:bodyPr>
          <a:lstStyle/>
          <a:p>
            <a:r>
              <a:rPr lang="en-US" sz="1600" dirty="0" smtClean="0">
                <a:solidFill>
                  <a:srgbClr val="FF0000"/>
                </a:solidFill>
              </a:rPr>
              <a:t>Click Here</a:t>
            </a:r>
            <a:endParaRPr lang="en-US" sz="1600" dirty="0">
              <a:solidFill>
                <a:srgbClr val="FF0000"/>
              </a:solidFill>
            </a:endParaRPr>
          </a:p>
        </p:txBody>
      </p:sp>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677025" y="4724400"/>
            <a:ext cx="2466975" cy="1847850"/>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677024" y="1295400"/>
            <a:ext cx="2466975" cy="1847850"/>
          </a:xfrm>
          <a:prstGeom prst="rect">
            <a:avLst/>
          </a:prstGeom>
        </p:spPr>
      </p:pic>
      <p:sp>
        <p:nvSpPr>
          <p:cNvPr id="11" name="TextBox 10"/>
          <p:cNvSpPr txBox="1"/>
          <p:nvPr/>
        </p:nvSpPr>
        <p:spPr>
          <a:xfrm rot="1662970">
            <a:off x="7522490" y="3358015"/>
            <a:ext cx="1313559" cy="584775"/>
          </a:xfrm>
          <a:prstGeom prst="rect">
            <a:avLst/>
          </a:prstGeom>
          <a:noFill/>
        </p:spPr>
        <p:txBody>
          <a:bodyPr wrap="square" rtlCol="0">
            <a:spAutoFit/>
          </a:bodyPr>
          <a:lstStyle/>
          <a:p>
            <a:r>
              <a:rPr lang="en-US" sz="1600" dirty="0" smtClean="0"/>
              <a:t>No not that Homer!</a:t>
            </a:r>
            <a:endParaRPr lang="en-US" sz="1600" dirty="0"/>
          </a:p>
        </p:txBody>
      </p:sp>
      <p:pic>
        <p:nvPicPr>
          <p:cNvPr id="12" name="Recorded Sound">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5486400" y="437704"/>
            <a:ext cx="609600" cy="60960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12"/>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92969" fill="hold"/>
                                        <p:tgtEl>
                                          <p:spTgt spid="12"/>
                                        </p:tgtEl>
                                      </p:cBhvr>
                                    </p:cmd>
                                  </p:childTnLst>
                                </p:cTn>
                              </p:par>
                            </p:childTnLst>
                          </p:cTn>
                        </p:par>
                      </p:childTnLst>
                    </p:cTn>
                  </p:par>
                </p:childTnLst>
              </p:cTn>
              <p:nextCondLst>
                <p:cond evt="onClick" delay="0">
                  <p:tgtEl>
                    <p:spTgt spid="12"/>
                  </p:tgtEl>
                </p:cond>
              </p:nextCondLst>
            </p:seq>
            <p:audio>
              <p:cMediaNode vol="80000">
                <p:cTn id="7" fill="hold" display="0">
                  <p:stCondLst>
                    <p:cond delay="indefinite"/>
                  </p:stCondLst>
                  <p:endCondLst>
                    <p:cond evt="onStopAudio" delay="0">
                      <p:tgtEl>
                        <p:sldTgt/>
                      </p:tgtEl>
                    </p:cond>
                  </p:endCondLst>
                </p:cTn>
                <p:tgtEl>
                  <p:spTgt spid="12"/>
                </p:tgtEl>
              </p:cMediaNode>
            </p:audi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a:xfrm>
            <a:off x="-1" y="1472770"/>
            <a:ext cx="6515475" cy="4534521"/>
          </a:xfrm>
        </p:spPr>
        <p:txBody>
          <a:bodyPr>
            <a:normAutofit fontScale="92500" lnSpcReduction="10000"/>
          </a:bodyPr>
          <a:lstStyle/>
          <a:p>
            <a:pPr lvl="0"/>
            <a:r>
              <a:rPr lang="en-US" dirty="0"/>
              <a:t>Art</a:t>
            </a:r>
          </a:p>
          <a:p>
            <a:pPr lvl="1"/>
            <a:r>
              <a:rPr lang="en-US" dirty="0"/>
              <a:t>The primary Greek art form is </a:t>
            </a:r>
            <a:r>
              <a:rPr lang="en-US" dirty="0" smtClean="0"/>
              <a:t>sculpture that attempts </a:t>
            </a:r>
            <a:r>
              <a:rPr lang="en-US" dirty="0"/>
              <a:t>to depict the perfect human</a:t>
            </a:r>
          </a:p>
          <a:p>
            <a:pPr lvl="1"/>
            <a:r>
              <a:rPr lang="en-US" dirty="0"/>
              <a:t>Phidias sculpts the goddess Athena (450 to 430 BCE/BC</a:t>
            </a:r>
            <a:r>
              <a:rPr lang="en-US" dirty="0" smtClean="0"/>
              <a:t>)</a:t>
            </a:r>
          </a:p>
          <a:p>
            <a:pPr lvl="0"/>
            <a:endParaRPr lang="en-US" dirty="0"/>
          </a:p>
          <a:p>
            <a:pPr lvl="0"/>
            <a:r>
              <a:rPr lang="en-US" dirty="0"/>
              <a:t>Architecture</a:t>
            </a:r>
          </a:p>
          <a:p>
            <a:pPr lvl="1"/>
            <a:r>
              <a:rPr lang="en-US" dirty="0"/>
              <a:t>Acropolis (built and rebuilt </a:t>
            </a:r>
            <a:r>
              <a:rPr lang="en-US" dirty="0" smtClean="0"/>
              <a:t>multiple times)</a:t>
            </a:r>
            <a:endParaRPr lang="en-US" dirty="0"/>
          </a:p>
          <a:p>
            <a:pPr lvl="1"/>
            <a:r>
              <a:rPr lang="en-US" dirty="0"/>
              <a:t>Parthenon (built and rebuilt </a:t>
            </a:r>
            <a:r>
              <a:rPr lang="en-US" dirty="0" smtClean="0"/>
              <a:t>multiple times)</a:t>
            </a:r>
            <a:endParaRPr lang="en-US" dirty="0"/>
          </a:p>
          <a:p>
            <a:pPr lvl="1"/>
            <a:r>
              <a:rPr lang="en-US" dirty="0" smtClean="0"/>
              <a:t>Columns</a:t>
            </a:r>
          </a:p>
          <a:p>
            <a:pPr lvl="2"/>
            <a:r>
              <a:rPr lang="en-US" dirty="0" smtClean="0"/>
              <a:t>Doric </a:t>
            </a:r>
            <a:r>
              <a:rPr lang="en-US" dirty="0"/>
              <a:t>(plain), </a:t>
            </a:r>
            <a:endParaRPr lang="en-US" dirty="0" smtClean="0"/>
          </a:p>
          <a:p>
            <a:pPr lvl="2"/>
            <a:r>
              <a:rPr lang="en-US" dirty="0" smtClean="0"/>
              <a:t>Ionian </a:t>
            </a:r>
            <a:r>
              <a:rPr lang="en-US" dirty="0"/>
              <a:t>(moderate</a:t>
            </a:r>
            <a:r>
              <a:rPr lang="en-US" dirty="0" smtClean="0"/>
              <a:t>), </a:t>
            </a:r>
          </a:p>
          <a:p>
            <a:pPr lvl="2"/>
            <a:r>
              <a:rPr lang="en-US" dirty="0" smtClean="0"/>
              <a:t>Corinthian </a:t>
            </a:r>
            <a:r>
              <a:rPr lang="en-US" dirty="0"/>
              <a:t>(ornate</a:t>
            </a:r>
            <a:r>
              <a:rPr lang="en-US" dirty="0" smtClean="0"/>
              <a:t>)</a:t>
            </a:r>
            <a:endParaRPr lang="en-US" dirty="0"/>
          </a:p>
          <a:p>
            <a:pPr lvl="0"/>
            <a:endParaRPr lang="en-US" dirty="0" smtClean="0"/>
          </a:p>
        </p:txBody>
      </p:sp>
      <p:sp>
        <p:nvSpPr>
          <p:cNvPr id="3" name="Title 2"/>
          <p:cNvSpPr>
            <a:spLocks noGrp="1"/>
          </p:cNvSpPr>
          <p:nvPr>
            <p:ph type="title"/>
          </p:nvPr>
        </p:nvSpPr>
        <p:spPr>
          <a:xfrm>
            <a:off x="502358" y="0"/>
            <a:ext cx="8229600" cy="1143000"/>
          </a:xfrm>
        </p:spPr>
        <p:txBody>
          <a:bodyPr>
            <a:normAutofit fontScale="90000"/>
          </a:bodyPr>
          <a:lstStyle/>
          <a:p>
            <a:pPr lvl="0"/>
            <a:r>
              <a:rPr lang="en-US" sz="3600" dirty="0" smtClean="0"/>
              <a:t>Art and Architecture</a:t>
            </a:r>
            <a:r>
              <a:rPr lang="en-US" dirty="0" smtClean="0"/>
              <a:t/>
            </a:r>
            <a:br>
              <a:rPr lang="en-US" dirty="0" smtClean="0"/>
            </a:br>
            <a:endParaRPr lang="en-US" dirty="0"/>
          </a:p>
        </p:txBody>
      </p:sp>
      <p:sp>
        <p:nvSpPr>
          <p:cNvPr id="6" name="TextBox 5"/>
          <p:cNvSpPr txBox="1"/>
          <p:nvPr/>
        </p:nvSpPr>
        <p:spPr>
          <a:xfrm>
            <a:off x="7543800" y="525940"/>
            <a:ext cx="1600200" cy="338554"/>
          </a:xfrm>
          <a:prstGeom prst="rect">
            <a:avLst/>
          </a:prstGeom>
          <a:noFill/>
        </p:spPr>
        <p:txBody>
          <a:bodyPr wrap="square" rtlCol="0">
            <a:spAutoFit/>
          </a:bodyPr>
          <a:lstStyle/>
          <a:p>
            <a:r>
              <a:rPr lang="en-US" sz="1600" dirty="0" smtClean="0">
                <a:solidFill>
                  <a:srgbClr val="FF0000"/>
                </a:solidFill>
              </a:rPr>
              <a:t>Click Here</a:t>
            </a:r>
            <a:endParaRPr lang="en-US" sz="1600" dirty="0">
              <a:solidFill>
                <a:srgbClr val="FF0000"/>
              </a:solidFill>
            </a:endParaRPr>
          </a:p>
        </p:txBody>
      </p:sp>
      <p:sp>
        <p:nvSpPr>
          <p:cNvPr id="7" name="Right Arrow 6"/>
          <p:cNvSpPr/>
          <p:nvPr/>
        </p:nvSpPr>
        <p:spPr>
          <a:xfrm rot="10800000">
            <a:off x="6515475" y="542817"/>
            <a:ext cx="914400" cy="3048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AutoShape 2" descr="data:image/jpeg;base64,/9j/4AAQSkZJRgABAQAAAQABAAD/2wCEAAkGBxQTEhUUExQUFhQXFRQXFBcWFBQUFxgYFBUXFxcYFxQYHCggGRolHBcVITEhJSkrLi4uFx8zODMsNygtLisBCgoKDg0OGhAQFywcHBwsLCwsLCwsLCwsLCwsLCwsLCwsLCwsNywsLCwsLDcsLCwsNzcsNywsLCwsLCwsKyssK//AABEIAQUAwQMBIgACEQEDEQH/xAAcAAABBQEBAQAAAAAAAAAAAAAFAAEDBAYHAgj/xAA9EAABAwIEAwUGBAUEAgMAAAABAAIRAwQFEiExQVFhBiJxgZEHEzKhscEUQtHwI2Jy4fEkUoKykqIXM8L/xAAYAQADAQEAAAAAAAAAAAAAAAAAAQIDBP/EAB4RAQEBAQEBAAMBAQAAAAAAAAABEQIhMRJBUWEy/9oADAMBAAIRAxEAPwDiqSdMgElCdJAMlCcJ4QZk4CcBSMaloWMLwmtcPyUKT6juTGkx4nZvnC0R9m+IBsmi0cY97TzaRwnqF2TAMG/D4ZQFCmS402VHgN7z3PAc4kc9SByACKYQSCPeENfyI29fqovV1WOG2fswxB+rqbabeb3j1DWySFTuuwN6yo2mKWfMYDmEFo6vd+Qb6lfSRrg/zeWir1X8hz9PBG0OD4j7MbikGxVove6O6M7YJ/mI4IpgnshqVWzVuaVMyQWsHvSAP5pAnpC6rUtyTt5/ZNRc6lo3QbwEbQ5rd+xoj4Lsf86P3a9Z7EPZhds+F1F+nB5Z8nD7rtdTEHnl5gIPe03mdWn1HyS2wY+f8SwypQfkqtLXb8CCOYI0Kpwuz9oOyTq7dSxzZE5XEOHhmBAO+6y+I+zqNaNdo0ktr92OmdgP0VTorHP0kaxvs1c2oBrUyGGMtRpz0zO3fG3gYKDkKieUk6SZGSTpIBkkkkA6SdJBkkknSBBegEwClY1BiPZ/Aq13VFKg3M46k7Na3i5x4ASuydmPZhaUW/6hv4mtEuBJFJv9LN3eJ+SK+yzs4LSxa97f41eKlSdw2O4z0gnq4rXGpRBkNOY7wSCfQqNNFTD9hIA0GoA0HL0Ud5b58oM90zIEK++3kzEfU+KlZTCMAdTo/l0CmFqrpYvBTwg+rSVerbBXncVE4JAIr0Y0VV9LojNWkD4qncU4SDPXRLTIkIe6/cNcrXHkR6IzetlALpsO6JU4jv3V7gZCxrs4gDugEHodFyjHcDrWtTJXpuYdS2YIcOYI0PBdqwlpGp2BkHz1Xj2l5LrDnGP4jHA0zzLSAY8WkhHNw764IQmXoplqgySdMmChJKEkA6dJJIEvQCaF6AQHprV0n2d+zs3LRc3OZtCR7to0NWDqTI0p6Rpv4LNdgez3468p0DOTV9WND7tnxQeZkDzX03TotaGsaAGMAAaBAAAgCOkKap5dp5kDwjgFYpNGbylR1qjWjM7QD1/yqGG3hq1XuAIYBlb1IMn7fNT+wL7lSEBQ0jolVrKyx6cVE4ryHhM5whARPKrl691XqmK4Li0A6ak8PVK0JXvCH1HkvIOjcoIPWTI+isVnhUq9UKaFG+byWfvnxoUbvLgQsvilWfGEjipjGMuc1jGnKGsEwdzruhr7urWAY0udl2Gpg77qFoknmtN2bsw1ucjQHMf+M/dRnrTcjlfaG1y1M0RmkkcnD4ghS6dUwZl5SuARD2zUpu5OiYPQ7Lmb2EEg7gkHxC25uxn1HlJJJWkySdJAOkknSBwvbAvICnoUySABJJAAGpJJgADiZSput+wWwg3NwdgGUWnkT33fLIum3WJujuNhusOJ3jcgRJQb2e9nXWdgynWEVHl1Wo0flLw0Bp6hrRPVesZfUqVBQZo55Acf9rRrHgBKi1UjzSZVu3QHEMB1PXp168FprCk1rAG/CBAPPrKgNEMpmnTENEUxHBsS4+JV2nTHu2iIEAAeCOYVS0dQvTqC9UWp3NMqyQuoiFBWpqxWBVSo4ygIajNFUqSOG4Vis8qN1TgpAXUzEqJ9s46otlcdgoa1B3HRGBmL625uAkwB1QDF7aA4g6xstRe24DpzCW6jjBQLEKBDTLp/eihUZO2d3itdTuA2z6hmv2+qx21QozQuPeWxbP5XNjw/wkqx77KO7lw7+WR6LAdpLTX3o4nK/wAdwfSR5Ledne61n+17IPiOHogeMWUmtS5tlvi3b5j5o58ovusEkkkuhkSSSSAdOEydIJGrrvsZ7HhxF/WjK0uFuw8XAwah6NMgddeC5EwrvnsluvxFoxgdDLdopvbrJdLiPKIKmqdCc7MJ33WUs7j/AFrif9pjz038lo8QrhjdP8ALE2d1muZB1g/9gPuVlevVyeN5a09ddnfUaK0dgF4sn5mtPh8l6rPhaT4zv1Mw6JqniqF7fho0QS5xdxO3huj8jwcuKpCr+/ndZS77WuY7K5unorlt2kp1By/fNT+Z/iM1qg0healbRBq+KCNOOgUz62mqJ0Vgu+4AHkgl/iQ11VDF8bYxurtVjbjtGCdJKd6E51q3S/j4oPibm5TL4gxr+bXh6IY6+rVG92QOirU6bgQagJiSATKk8Ur9sEOHinsapZJ4SZHKdR5J8QuA/hGkclTFUsLXDiI9P7JLnxoLGBTInuEy3m3Wfqqdy7MSCf4g2PBw5jxTWrT8TDHNv9l5xihDW1DrBG07HkkMc+xOiWVXtIgzMeOvoqq1Xaa2luYtkwC144tB1Hosot+bsZdTKeUk0JKiek4TJ0g9sXWvYs57aVzUYJIqUQRzaWvkfRclauuewq5A/EsPH3TvLvhKmP8AarHXu7uSqCdxlPpO0Kh2QpPzmrUEchwAbsOuuq1uKUc4D6hgH4G8xsCepQ61bndkYIaPicOA8eJXN1Jrfm+Y1mHV+6xs8JPmVPiNTiqWEjM4uGx0b4DQK3iNMxwjkdFrz/yyv0KZVDpLtgUPvccY05GNLncmgkqhdvqSaYbAJ+KdAOJXgsOUtoyxn5n/AJ3nj4BRbVRQxarUfJdRIHSCfqg9vr8J8jwRivYiIaXA/wBRVOzok1ADo6YB2Duh6qfdV+hzCrGSHOMwJC9YrVds3qtBhOHRlnadVcxqgC090bclpjNwvG7h2Y5p6KlhdEvqDSddBzRXHKWaq/T823kosNsyZHeAnvRIzcxPJTGm+NRTJa2M9u3oXyfDZCb26c098DL/ALmkOB8+Cs1LCkGwGt9Agl1ZOaT7uY/MPyRxngE7USRXvnTqFFWZLI5CfResOtXP21aHaeCu3NuWnVSv489lbkuOU/8AE/ZHMZpxbVDsWyfv9kM7KWUPdI0a7Q7aHUK121vxTt3U579Q7cgRH01VJ6+hrqGa2c4bMhzejX7hc5XR6VXJhr3O0zUw0T4krnC04iOqSSSS0SdOmThIPbV1b2IUZNwdJ/hDXkM5XKWrrfsIL89zqPd5ac6a5yXAa8g0O06hTVOg4/Qc5zWt3dlaOTWxqR++Cu1LMU6UMECMo4TI39VYaR7wTry56yAVNiFSXU2dSfJo1WN5+6039HwuiGgDkAPQIhVtmu3EqnQPeIRCmVrz8Z1TucOYR8I9Ah91aMI+AHwOUo5Ucht1SI2RYIB/g2iYpz/U6VJh+F97MQ0RtlaN/EonRocSZVrTYcI+f+FGKNSb6KPEBLdN1NpIVC6vG5i2dgg3L8Xof6h5jaCp7e1ykPb8J3jhzU3a66aKgLdzoo+zlaXOY46Zc3zA+cpQr8GCJAMgjhIBQTFbZ9U5ZME7DQegWhbY5fh25SdEmWzQZjXxRSngVbYO2k0NAEwgeM0wJ6LV35gjXVZHH3yjTgW3FnsAayJMkHqEFuWuqVi6s4kCN+PPRE8NpZns5gFP2ktv4zMsARr4tAlKVfm4odor01KBA7rGhuUDbcaeKx6N47AY2DoSfPqgi24+M+/pkkklaHpOmThIPbV1f2H3gBuaWmZzabx4NJDv+zfVcnatF2Ixv8Jd0qx+CS2p/Q/R3pofJTYb6Bp0S97CRI94IngGbnzgBXbIl9Wo+NGtysPmcys933QcyCC0ZSP5tZ+6lD2UyGyBptI16qLPVahboQeastqgxKiucrh3SPJQ0d4TIQNVQ1nKKVSvr0NB1RpoMWxMUxuoqGKijQNarMuIIHQbfvqhFjbG6ry7/wCthl3U7gLVXmGtqU8jhoonvq3OP/kl1S592KLy0mAQZPiW8vNQ4h2hc2o4kEGCIjmtvR7K0myWgTzgT6ws/j3ZYvJLHGQAQXAHfYbIvNwflNc0xfG/4ozh078gAePVFLDGYyPG0gHwHPoocU7LVZ7wkjjxXmxwR7YnYekHdGYfldOsrwPYCOSgubmNeKCWFU02gD4fp0Vi5rSJRanHjE7yRPETCyuKV8xV+9udwgF1Wg/v5oEnqOlee5zP5QF4uLx1WmXAHURPIcQo60uY8RqWn13RfCKI/DAQJLTI8kvi2Hxh/ea0bNaPU6n7Iepbh+ZxPM/4Ua6OZkYdXaSSaEkyek6ZJIPTVLTKhClppU30L2Bv6lxhtEU3jO1vun5gTqzTUjWcuT1Wre6lRguAJAAlx18pWE9hdX/R1W02jOK5NQumCDTZkA9CuhA94OIEghrhodzGhUU4Tq7XDOyORiPsnpCSvVxRE90ATvw6z8lHRcW6kEjXbggz1TG6yeL3BecjNS4wFo8RrSDHJU8DwrKTUcNfy9Alf4J/RLBbBtCk1nHdx5uO6tOeJ9VUvbsN46Az4wsxjvahtOYOsSOoOsoP0ap4iPfOZP5QRryXll20ugkRB9G7n6LjeKdrA2qXMqF7tdQFWtO1NZpLm+8MiPhJETPLolOr/DvOutV61M0nPgd57gOuU5frI8kGvWMayeLgY8JA+o+axQ7VnI1j21G5SSO6TuZ+pKOU8RbWcwNMtOQDowAzPolbT/HF7EKeWmCd8ocfNUxXlvkveL3WZpzfm1PRv5QPL6obZ5gBmESTHgdkv2atfNJ2VWztZeZ/Lrr4wEXxGsGU4/M4mf3+90LspIqAblvz3CM9D0ygajTUAy02mA4/mI3joh9vdw17doLh5CY+SKXdxksKMcBr4zr8ysPc3WVroJJfMGI8T4pyafwJcdT5pkyddDnJJMkgHTpk6QOFKxRBSUyg47r7DbOoyzrVSYZUq/wwRMmm0Nc7wmB/xK6O2lBPLuz5ST8yFk/ZfdNOF2wbwztd/V7wyjeP4y2i2B8R+XVZ9VUEPey7TbUk9NglTfLQep9JQ2yrE24eR3qhnyGjfAcVbtX9xs7nb6k+CUosSU7QTnd5BTVngAzy1SrVA0Fx2GwVHE7nKwk8vJFokY7tDixa4ieMADfvD+65jilzUua5pNccgMaazG889fotT2pruLatRkZhqNNI206/orvYLsuGtFRwkuAMqI18nqPAOzFCmAS3M6PzBaOo6hTGuUR019AtNRsWgbKtUt2kwWjpoE8RrF4tWt3tOk6ad3ZYh1EU67X0p0eDl17wnUeYXYriwZqMrdI4Dis5iWGsa4ugSBtwB6/ojKc6VbayFatqO43vO/8Ay399VV7V910t4Bo89Dp6LV0KgbQa7QOcBOmp/VYvtNWM97fg3iJ4nr0SzDV61UVA3Tf+xUtKgG1CDsR95+/yVEvyADiHU/UuAI+aK9pWFlMOb8QJjrxH0hMg3EsPBouYOcjXTedFhcdpBjKTfzd6fIwVsqOMCo3UGdiOIKznaG2zDN/tBcPv9E59F+YzCZOmW7EkkkkA6UpJJAgvbSvCcIDqXsg7S+7LrV353h9Odp0FRo5GAD6rWYu01rynSDswe7vEcGt1j0BXCbas5jg5pLXAgtI3BGxC7j7PMep3ha4gNr02kPHPMCA9vTh0WffOq5uOgFoPciAOHTZUqTy64fyYyGjhMkfZEKjC9oLR3htwBHJUwIdmIyvHPYj7pWenPiTEzLSByJ9ECxS+BpgO3jWdkWurgAamGnjyPVBr1oc0jQjWORP2KnpUYrFqZc0sG9Qhg/5GF07CbL3dJreg+Sx+GYaHXNPXTNIHUCV0Cu0iMuvPwRIdqpUuhMbawfNDG3QNR7j8LG6ef+FbvLljR34bxhx1Qq2o+8qZRMPEnY6AgoLVy9umMbmeYLgCGjV0eA2lZ2rUL2vqOENmB1Ljy6AFaPEG0WuJeWlx4Tpp03Pmsnj+Ktd3W/L08kqcGbauTbM923NUjK0DmDqeiA32A+7JrXLxI1DBrJ4I3gV77u1LhGbXU7Cf7LB49jedxMk/zHc+A4IojywipcMJ0Y12d3g3Yeq89q8X96Qxvl+qqUaVQtMA6xPLX4Wr3Vw73LQ52r3egHRM/AutQi4YRu74o4uESfQhQdoq+Vjh/u7g9dfkCiFsZqt/kY93mYjzWa7Q3AdUyj8sz/UeHlonzNpdXIFJkikt2JJJJIBJ0kkgScJgnCA9NW+9jtJxxAOGjW0qheehAaB/5EHyWCAXR/YxctbWrsPxPp08vgxzs3/ZvoppuyOrljQRxJJHrBHVQ1b/ADFo31HjruhuNXTjUYxujc7dZ9BCJNpDN4OBPlqoUQohzH93TMQARvHT7oY3Dw3UTl5cNfujludAeBOnlv8ANULupNMgTmJ8+8f0KXXw4AYPWy3FMxwc71cQPkttcVmuG8ac4P8AcLM4BZ5qlVxGxa1o5Bn7PoiWKUmz3dNtyR6EGR4hLn4dV8XrNyd4z4gOHohOHveM/u4nKGt4wah/TXzXq6nYF2g4PD2+EHVe8NHuQ9ziJGsADcnlz4IH+Ja2G06bf4jyXRLjInzdw8AsZjF3TzQxoA6Tr1c7ipcexdzjBfB4MaJjxKAi2qOkmRP5jwHFSscw28z2haDuSf8A21+SDMsQXPn8hH6/vwRLAKWXOBGWSQOUCCqVK5GWu8mG6DXzKZf0etchpkACdHT4bFCu0Ja5oI8CPE/2+aKdmaIfbU3nSROvLX5Qsni15L6mX4R9v2FV+J5m14xK2dTpXFRvxDI5v9Ma+n2WDlbmpfZqLpO7HB3/AIlYVXwns5TJJLRBJJJIBwE4atZh/s+vagByNpgwf4j4MH+VoJWlw72UzHvq58KTQP8A2dP0U6HMA1T2to+oYYxzzya1zj8gu6YZ7PLKnH8L3h51Tn+W3yWotrFlMQxjWDkAGj0CBrh2E+zm8rQXMbSbzqO1/wDAa+sLqXY7sHRs+/JfWLSDUOkTrDG/l4dStYyiNFZY3vIwMFiNd7bhpLT3KgknkXDWfCUeu6pY9p0yk97j8Uj9FfxbDW1Adg7aeY5FVzTZIa/TTSd5H3UWYqUveEQ3bQx9dFapWpdJmDpHhEKtdSzKAA6SM3GJ3IIRe2YAOn7/ALqVBNpNOpUjc65dlWxfF2taGvAOmssPnGilZXFS8BaDABbPPqhva2z1lhh20SQ0k7eBTzwBlnSB/isaWGSGidDr8cHZV8VuixxZPxCRHEjWfRHbCzeynFSCWt4cJ146rI4tegXVIH8oAPjl1H0UdeeK499Q3NEUWakNOhqPfzOoHU9EMuLwO0bUkcIb80YxqyNeo0mCxpJI5mI+sK3Q7O/6cviXua4jpLSQAj/Irz9qGG2wqUstIkNOj6jhBJ1JDBy6rN4m33tVluzu0518AdST5FdSwywaLZrRGjfqIK57ill7u6bmGh7p8JzD6lGFLopiWMgUxRojQNDAQdAAIOqxWK1IBazXi4+J+6MYzeCcjNhyj5AIHVc1o13PDifFObVZJFW8uclHL+Z2nlxQJX7lmc5idfkFUfRIW3PjDq7UaSUJlSSSSSQH1O9uvRO1p6KIE81K16kkrBCmY1QtqBSsqJksUtFKDrKhY9TQlVQ9QTqh9/bh4g/4KIsbCr1hB6FAAsOzMeWvMt/LHRFcWvxRa4u21HiTMBRGlqDwBn0UOKNpAipWOY7tbwk666qOp4vi6q4NWDGG4q90EkN5knkEExjEjWrUqTQZNTM7m1rY0McTH/svON9pC54YwZspAYABla7bQD4j8ldwxlOzaatYg1na9G9OpU6qjjgWsqjjlBPTRccx92a5pnnUPnx/RbLEe07q00aDCS/Vx/M7hJ5BZ+3wonEKFN5GbK95A1g7AfVRbtXzMnrbYbaZqRLgJA0dABI1iUQ7P1w6iA7cSIPLgfRWqVBoa5pIAjTwiNFHkYG6GDlj06cVc+6j9I7nIxpEwJ9PBYHtYySXZw7x0cvfanG/cvDXEwfhI1H0MLK3N4apkknhslarmIXsLteMIZcU0ZOjQOn0Qu6Crguroe9qherVRQlaM6gLZ3Xn8LOymKmoDVBBvuDySR38KkjRj6MNumNKFbheXNTsTFT3aYVIVksURtxKQSW+yvW79dlSaIUrHQn9C+9umnkozT4FeaNaPuP0U4eCNE4FCvR4Lnfaq1rurQAXNI0OuQAcz9l0ys2dkKv7WWkD9+I4pdc6OesrnvZezcLhxfB92wlukd4/2VftTcOzPduQO6OE/wCSFsadFrSc/dLgII20/wAqk7C2PdFQSODhqDygrnsbzqM8x34G351qjQ57uPeGjQspZ4rUp3zKz9HzsdspBEei6BjVFlWsIHdYWiDzaP1+iyePWzPftceBHpoUvlXzZjpVtduqtnKQCPHTodkAa2s6q+lmkgSAdCR4jyWrsrinStWvkZcvdA67R5oNhlVjBUu6xDczXCk07u14dP0VfvEfrWA9oFJwa3NuCI/fmqVNo92DzaPsVc7U3/4upwDWgD0++iGPqwA1vrwhL78V8jxXehld2qsXFfkZ6qhUfK05mIqNxUbincV5a2VSCAV+xttUrSxJ4I9h1lHBAV/cpI1+GSQWu0AL0AncyVIxqpKEtTFqsZV5cUwrFiW3gpQUixAeA8cF6FVeHUo2UUnkUEue8MKF55/VeGOhPm1ngiCqGJUmuBaW6Hw0WfovFCowAkUxoZJMDz6rTV6YWbxe2lLqHKCX9+HVHEQJcdtgIj1QC9aXOLjxP7C1FHDhqf1VK6tgJ0/T0WN5a/mr4ZiJdQ9xE+7LnN/pdv6Ez5pdqcSY8Uw06NYBHKOnihtzRIMjTw0VR9EnVL8VfkHV6hPQKnWrcvNW7phQusFcg1HUeoSpMhVi2si47KkqtOmSUXscNndELHCwEZoWkI+ptVbWyhE6VqrFGgrVOkniNVvw6Su5SkgnSXL0SkkrM4XhyZJAeYXuEySUI0JNCSSYQ1AmeEkkgrVwhNw2ZlJJIPFKgA1Cr2iEklNVAepbgqKvbBJJKGDYhRAQl1AEpJKauJ7eyaUTtLRoSSVJtFLeiIV2nQEpJKkL1OmFNTanSQR8qdJJAf/Z">
            <a:hlinkClick r:id="rId4"/>
          </p:cNvPr>
          <p:cNvSpPr>
            <a:spLocks noChangeAspect="1" noChangeArrowheads="1"/>
          </p:cNvSpPr>
          <p:nvPr/>
        </p:nvSpPr>
        <p:spPr bwMode="auto">
          <a:xfrm>
            <a:off x="155575" y="-1790700"/>
            <a:ext cx="2781300" cy="3743325"/>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pic>
        <p:nvPicPr>
          <p:cNvPr id="11" name="Picture 10"/>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774162" y="1000017"/>
            <a:ext cx="1676400" cy="2733675"/>
          </a:xfrm>
          <a:prstGeom prst="rect">
            <a:avLst/>
          </a:prstGeom>
        </p:spPr>
      </p:pic>
      <p:pic>
        <p:nvPicPr>
          <p:cNvPr id="12" name="Picture 11"/>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441772" y="3861122"/>
            <a:ext cx="2321227" cy="2899700"/>
          </a:xfrm>
          <a:prstGeom prst="rect">
            <a:avLst/>
          </a:prstGeom>
        </p:spPr>
      </p:pic>
      <p:cxnSp>
        <p:nvCxnSpPr>
          <p:cNvPr id="14" name="Straight Arrow Connector 13"/>
          <p:cNvCxnSpPr/>
          <p:nvPr/>
        </p:nvCxnSpPr>
        <p:spPr>
          <a:xfrm flipV="1">
            <a:off x="2514600" y="4572000"/>
            <a:ext cx="4259562" cy="457200"/>
          </a:xfrm>
          <a:prstGeom prst="straightConnector1">
            <a:avLst/>
          </a:prstGeom>
          <a:ln w="317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a:off x="3170313" y="5310972"/>
            <a:ext cx="3603849" cy="0"/>
          </a:xfrm>
          <a:prstGeom prst="straightConnector1">
            <a:avLst/>
          </a:prstGeom>
          <a:ln w="317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a:off x="3352800" y="5638800"/>
            <a:ext cx="3421362" cy="228600"/>
          </a:xfrm>
          <a:prstGeom prst="straightConnector1">
            <a:avLst/>
          </a:prstGeom>
          <a:ln w="31750">
            <a:solidFill>
              <a:srgbClr val="FF0000"/>
            </a:solidFill>
            <a:tailEnd type="arrow"/>
          </a:ln>
        </p:spPr>
        <p:style>
          <a:lnRef idx="1">
            <a:schemeClr val="accent1"/>
          </a:lnRef>
          <a:fillRef idx="0">
            <a:schemeClr val="accent1"/>
          </a:fillRef>
          <a:effectRef idx="0">
            <a:schemeClr val="accent1"/>
          </a:effectRef>
          <a:fontRef idx="minor">
            <a:schemeClr val="tx1"/>
          </a:fontRef>
        </p:style>
      </p:cxnSp>
      <p:pic>
        <p:nvPicPr>
          <p:cNvPr id="20" name="Recorded Sound">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5809960" y="390417"/>
            <a:ext cx="609600" cy="609600"/>
          </a:xfrm>
          <a:prstGeom prst="rect">
            <a:avLst/>
          </a:prstGeom>
        </p:spPr>
      </p:pic>
    </p:spTree>
    <p:extLst>
      <p:ext uri="{BB962C8B-B14F-4D97-AF65-F5344CB8AC3E}">
        <p14:creationId xmlns:p14="http://schemas.microsoft.com/office/powerpoint/2010/main" val="1796424974"/>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20"/>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94170" fill="hold"/>
                                        <p:tgtEl>
                                          <p:spTgt spid="20"/>
                                        </p:tgtEl>
                                      </p:cBhvr>
                                    </p:cmd>
                                  </p:childTnLst>
                                </p:cTn>
                              </p:par>
                            </p:childTnLst>
                          </p:cTn>
                        </p:par>
                      </p:childTnLst>
                    </p:cTn>
                  </p:par>
                </p:childTnLst>
              </p:cTn>
              <p:nextCondLst>
                <p:cond evt="onClick" delay="0">
                  <p:tgtEl>
                    <p:spTgt spid="20"/>
                  </p:tgtEl>
                </p:cond>
              </p:nextCondLst>
            </p:seq>
            <p:audio>
              <p:cMediaNode vol="80000">
                <p:cTn id="7" fill="hold" display="0">
                  <p:stCondLst>
                    <p:cond delay="indefinite"/>
                  </p:stCondLst>
                  <p:endCondLst>
                    <p:cond evt="onStopAudio" delay="0">
                      <p:tgtEl>
                        <p:sldTgt/>
                      </p:tgtEl>
                    </p:cond>
                  </p:endCondLst>
                </p:cTn>
                <p:tgtEl>
                  <p:spTgt spid="20"/>
                </p:tgtEl>
              </p:cMediaNode>
            </p:audi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91948" y="0"/>
            <a:ext cx="8229600" cy="1143000"/>
          </a:xfrm>
        </p:spPr>
        <p:txBody>
          <a:bodyPr>
            <a:noAutofit/>
          </a:bodyPr>
          <a:lstStyle/>
          <a:p>
            <a:pPr lvl="0"/>
            <a:r>
              <a:rPr lang="en-US" sz="3200" dirty="0" smtClean="0">
                <a:effectLst/>
              </a:rPr>
              <a:t>Greek Science</a:t>
            </a:r>
            <a:endParaRPr lang="en-US" sz="3200" dirty="0">
              <a:effectLst/>
            </a:endParaRPr>
          </a:p>
        </p:txBody>
      </p:sp>
      <p:sp>
        <p:nvSpPr>
          <p:cNvPr id="6" name="TextBox 5"/>
          <p:cNvSpPr txBox="1"/>
          <p:nvPr/>
        </p:nvSpPr>
        <p:spPr>
          <a:xfrm>
            <a:off x="7315200" y="619745"/>
            <a:ext cx="1600200" cy="338554"/>
          </a:xfrm>
          <a:prstGeom prst="rect">
            <a:avLst/>
          </a:prstGeom>
          <a:noFill/>
        </p:spPr>
        <p:txBody>
          <a:bodyPr wrap="square" rtlCol="0">
            <a:spAutoFit/>
          </a:bodyPr>
          <a:lstStyle/>
          <a:p>
            <a:r>
              <a:rPr lang="en-US" sz="1600" dirty="0" smtClean="0">
                <a:solidFill>
                  <a:srgbClr val="FF0000"/>
                </a:solidFill>
              </a:rPr>
              <a:t>Click Here</a:t>
            </a:r>
            <a:endParaRPr lang="en-US" sz="1600" dirty="0">
              <a:solidFill>
                <a:srgbClr val="FF0000"/>
              </a:solidFill>
            </a:endParaRPr>
          </a:p>
        </p:txBody>
      </p:sp>
      <p:sp>
        <p:nvSpPr>
          <p:cNvPr id="7" name="Right Arrow 6"/>
          <p:cNvSpPr/>
          <p:nvPr/>
        </p:nvSpPr>
        <p:spPr>
          <a:xfrm rot="10800000">
            <a:off x="6183039" y="619746"/>
            <a:ext cx="914400" cy="3048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AutoShape 2" descr="data:image/jpeg;base64,/9j/4AAQSkZJRgABAQAAAQABAAD/2wCEAAkGBhQRERUUExQVFRUWFhgZGBUXGBceGxwfGx0eGB8dGh0XHCcfHBsjHxwYHy8gIygpLCwsGB8xNTEsNyYrLCkBCQoKBQUFDQUFDSkYEhgpKSkpKSkpKSkpKSkpKSkpKSkpKSkpKSkpKSkpKSkpKSkpKSkpKSkpKSkpKSkpKSkpKf/AABEIAJcAigMBIgACEQEDEQH/xAAcAAACAwEBAQEAAAAAAAAAAAAABgQFBwMBAgj/xAA7EAACAQIEBAUCAgoCAQUAAAABAhEAAwQSITEFBkFREyJhcYEHkTKhFCNCYrHB0eHw8VJyMxUWJIKi/8QAFAEBAAAAAAAAAAAAAAAAAAAAAP/EABQRAQAAAAAAAAAAAAAAAAAAAAD/2gAMAwEAAhEDEQA/ANtooooCiiigKKicR4raw6Z7rqg9SBPsNyfakfivO1/ESuFXw10/WGMx+DoP46UDRzFzjh8EP1jEudraCXPTbp80qcQ57xV1f1CLaDEAFxLa6DQ6fy9TS/wThYxBuF/1htbmfO5zCJbcQQSTVphsFLS2UIGAJnWd+pmB39KCm4li+JeJluYxlOYrvABjY5QO/WoH/r+IVvNcxSFDBIuFh7amKb+J4dRdYC4v4Q0n9vMN953/AIGqvA4G1dNxCMpAgQ2nUaj9r5oKfDc745T5MRcYTopCufny/wA6Y+FfU/Egfrba3QIzMkBhJjUbfGlQ7/KyKFuAmImRpJHQr07z6V9DC23IaIZiVeNJMSHEdYGvf5oNG4FzXYxeltjmG6MIb+hHtVxWKcV4G9q4Ht3HRp31mYBDSDoJ606cp87MVFvF6MDl8QbSP+X/AB9D1oHeivFcHbWvaAooooCiiigK44vFpaQu7BVUEknpFdqQPqLxHxCLCnS2Q9yGIEn8KnLroJOum3agQeY+YrnEb8hiqTCCDoNNfQmAdtzTrgOGLbw7BJNzIRmbzHtp0A9BShhMN4bB9GXSYA8omJyk5mGwJj+FX/8A68M3h2ALrtE5ZcAT+6CNO39aCRy1gjYdyToN9InUxPqSTvXxjsAzXXacq5pn0Ag+2tTf/mEm2MOsbeIbkBtNwCsg/ep2G4PcRQX8NyI8kkAeuYjzH3AFBTcRwpuNbUTmKgEHcKSSNf61H4KrNecwRLFh08gXIBp3NXN/hOIukHwkRZJP63U+kgaj3MVMscPxCiBbRJOpL5m09hHpuKCHfwEBberxLkA7SQAPudveo3F8OgueTTwxLHYZgsAA+glj8d6kXuF3zsCoMEhGXOY7tMLttr/XrhsG+UKtgARADvoJ3JABJPrQVdl2dbTHVnVpH7oJAOnx9qXuIkoQVA8zOnl0kJsdNZiBHpT6vCfDzLn85ECFAgbAJ1HU71X3sDbLBcohIPckEa67zufegifTrnHK64V3zKxItk7qd8p9D09Y71p4NYDxLh6pfLIdLRlGB6DWCQNCNvWts5b4qMThbN4aZ0BInY7EfcGgsqKKKAooooOeIvBVLHpWT8qcUTF3sU7SG8c3J0/CVjaNQMsekitC5zxZtYHEOqlitswBOvTp71jnCeHXbGF8e2xW4pBYnUldAVjrqftNB92eI+FinUyFJADBSRBjyk7HSD71pvCLgFoEgLppoBI9YH8aoOBOzXUlluK4B8oMDSNZ07bTrNNNyyJJ39KDxLomT/SpVpkGsk/M1XNdA17bVNsYgMIkz9qD1r4zaTG3WuovoTEn2hv6V4bwg/FdjiFBA70HBr4BIiexrlbGpMxXY3hO0T3rljtBp1ig6X3H4gY7E6Agawf4zS3i0KhmIAOuXXTf03AOo96kY/HOYS22WRJJUMvyuh7dao8fi8OozYi/b0/YVcuvsCXJ65QR7UFTxnGnOFKqCy6gQZ0aT/Y9hTj9McRFq5ZO9tgY9GE/0PTes4biQLjJDWAVJOzLqQZLe3pvFPX0/wAejYpwhzSpk9CPLl166Zh8UGiUUURQFFFFBU82XimDvMBOVJ2nQEE6dYEmsd5N5ktrcvWr5zW3MAnQBWOswJnUae9bpiLIdSpAIYQQdoOms1gd/CC27pkDKpYASASryAJiAwiRI3HvQW3AyMLiHtI2ZILAgkiNp12JjUU1WuZkVc1xgFjdoG3vSfxzDrhcKl62zOT5ZczlBG2nbXT1pRw3GGZxJkjVmcSAB2DEDboN6DSsdz5gxqLy6dAD/KorfVDC24ZSzkjUQRHtpSxicVbxElME15RKi6bgRj8KkdZG/SqI8mX2uMtu1cQKoYJcIzBRvBgZvgT6UGvW+ZbT2iVdS5H4SwBmNvvVRifqJh2DKzG3cggiDAI6afx9auuWuT8IMMjPh1Z4ks34p+/+qROMfTh2Zr9sF1YyLKzmE7y3b8ztpvQWNj6rgwvhu3qB296tMRz21y1Js3AI1ZSDp3IA/LWo+C4ZjLVuA9nDyP8AwC0pX0kwJ7TrtvVHxuzfRgRZ8C6To9uPCuwJjKYCnrHXYamgaODY7OucMG3E+gA/Oqy6qPmBULfYMVYL1Hcx33qv4DxfdSpVzqUIKmREjKdZOp+Kv+LjKk2myXLraNAJUCGMTt9v40FZiOGW1xFu1dgAspuKIhmiZMaMNY+ateXMSF4qoQ+RneANARkcCB0A3pYu4G9fcCLjOxcMxO+hhgx9p+KY+T+Tr+ExNm5cu23GbUCSwlSp396DWaJoooCiiig8fbSsDwXHMnELlm6AVL3LWaOzZk9oYET+9W+1hnNnC2HFbqnRBc8Uabysj/8AR/KgauUrCuHt3QGAbZwD0nY6fNS8d9O8DdDMbYUnYoNB6wdz7iqDBcU8K4QwjMZ19en5bU64PHSuhBE6ev8AqgWjwLG2wLaWsO4mA4lQB0JE7+gG9W3ELT2MITdZWuxuqwq5iF0++/8ASri22kkbGKXeNYo3bng5WKH8bAQPQA9TIoGa1Zy4c6bL3jb+1VfBsQDYUMNDIO4nX0q4tWQbOWYGX407ml8Y1ECoNgxGg/Kg+MdyS+YmzjLttDsjQ0exJmPcVO4dy1bt/iZ77sAGe6cwga6CIHwKt7VoECTI0iupUDTQUES6EB26a1nvOQUYq1lYIgQkT+9Mz+Q1pp5gxDKrEA6a9NY6VknH+MNfv7aSABvAigZ+ZebBYKJZQq3hC2jMIzMSQSsdADvUrlLlnF2sZh7t274nil2YBicsITB6firtj+SxicRauSItodI6mIA13kb048uYcNfcgeWwotDsSYY/I0B96BnooooCiiigKRvqBgFFy3dA8zI6kzvlgr/Einms6+suMazbwlwbLfMjv5SY/I0CzjCWzOwJy+U5RMeUdvefzqy5O4wpuEElmPToO3tXfgF4XFLFYV9SBqNBBg9oyj4qRe5aCZXtwDmBgLt1+1Az4nGK0a7dB19/86VknN/Ot0X8iKVW1ekTPmCnSe3Wn6zjAtw54gCTPbbT3P8AmlKXP/6K6h7bpbuZvOkjzz1iQARv0FBKH1XtZgwLCBqsb+0aRrGtUGA+orfpN1mWbdwkqg3B/ZPv3qlwXB7F2Gu4hEtoIYLPiH2XvJFPXB+beH2Mq2x4YHlBZQoMdzvPvQP3B7zAAMuUsoYLO0jUfFScbiQJbUrt7VWYbidvEKpB1I8rCu2KxI8Jg2uh/wAFAncUxL33yywQHXU6f22/zWq3h3LqtdLaESdG9NJFX3LPCnzE6HN3Ez0k9uke1Wi4RSJJAy3APbRB9oNBScAs3897I8WnSbZI1XzwSZ7aka60/cscOFnDgay5Zzm3820+sRVLwzBTeNtHUIoJBADSCdt9OsH0pwAoCiiigKKKKApQ+p3C1vYSXTOtti0TBHlKhh7EjTtTfXLFYdbiMjCVYEEe9BhmA5oxK3bVm7bVUuABWggBWE7gQZin/FYkSACTCn8t6UeZMaiLbsXPM+GvZNY86wQpMeh9dqvuCWQyI2aCyLr7gGNTG5/Ogrb1xmtMxPme7lk7KAJUR01I+ZpCvcA8LEs2LV3tEyrLsx7GNhHrT3wm4t1rik5gxKNvo2+vYggwe9MnDMEHTLfUEodTG8EwfsJj1oM/TiXB0icI8jTQPBHy2v8AYVOuphMYMlrAHaBcK5I0013I+9aRbFpCFCpBExlFTFCTOVRp2HSgxzlzil3CZrV3XwWIY9oIG8ddhrv7U7YO94+Hsu6EB80dCBJiR1BFV3MOBR793DMIJfxJMAsrSfKP2tmFWIseIxbMVS2oIQQAZ0HwI070EjB4xrV0eUhJAnt0199fvUbiWOFpLoLT4hzHTbSJ/IfaumJwr3MO7RAa2W0GoYT9+nzSliMHcfEWlY5fEUZvMdF3YmNhAY67xpQOf0+wzLccsSQ4DLMfhOsadpI+ae6Qvpbjhf8A0m4Ng6ouo0AkwI27/NPtAUUURQFFFFAUVzxGIW2pZ2CqBqSYA9yaUuJ/UBIZcMA5G7tIWO4G7fl70GcfW3C+HjBlMG9bVz/9Sy6evWofA+Nvdw1uzJGVlBJ/d1nXU6Aa+tVfPONvX2t3rrFjLW5J23aBpoNTp6V5wG2728ttZZtB1AU9fQnb2FA4Xbpw+JZkQk32lcpnWJPtqGPtNONri5IC6ZoGbsTGtKvJnCy48S75rmXIoOygAzln9o669qk8ZtFbrLBzBA4JBiNj9iCfvQMdy8CQAwP8/wDI2rvY4gC0awNJ16b+lK+DPnFuemjE/wDKSDp37+npU63hzHgBwCDDTGbL9+sjWgsON28PdNl3BLA+Q66rqI+TqB3GlUvH8c1rD9rl9gAOijoo7kCZ/wC0narZ8IuJsqgacrAQskoU/Z8pBBGh36z1qVi8KlxTmKkhcoE6hidvQmAKCo4vxVrWGGHtkywWyWI1kgSR8Tr61T413e5c8HU3HayrGBltoPNvuSdPbXrSnxzizpeF0nS2xAHqZB2+33rpy5j2bEBWLEXQpUnuzdj3gjTcGg27k3gFvB4VUtqVzeZpMkkjck7mIHxV5QBRQFE0UUHjuAJJAHc1WY3mC2khCHYdjoPc/wAhWdc/F7+MRGLFNJOYhVGboAYJIiSddYqFxvizYdotrmCx+Ez23gdIoJnO4vOufxC0QYHTpAUaR+etJuC4uQWDsdQR69qm8O5qfMQSvm/F19PiuWP5ZZ5vLlyEmRtH50ELjeJRrb21EqNj+8NjNfH0946tjEZLmiXIAPY9Br7kfNc73hspCEmNddqocKgW6Mw0J19u9BqmP49+iYu5bVfL5byCJkQQ0fn22NMeMtpxC0rKxtXBLI0/hOxHTMJ6H3pAu8Ys4i7hSD5rasrkwDl6SesmdPX1NNf/ALqsW7MgALM9vSQImNI+aCXhOXheRXeLV9AyeU6BtJH/AF3MevrVPxu54l62yOBdtiXCwM9s+QTG5kaGuB5hvYi1c8L/AMklQR99exgR/qoqcuthmCMxBxFkjOw2ZTmZQZ7GQPQ0E7BXDfdntXGsvJDET4bMBpmU6AmN/Tr04rir966gzkFhlJCjUgzrA0jqfSrLG4H9FwrLbBCqAc+hzEaGYmO8mq7DcbgJat+V7+XM+kW0AiegzlfN0jNQfWM5VR7ltGibjOxk6ELDEnaDr/Co1rl5v04lV0tW0j0Jk7e3T0muHO/NiqVa1+JSFtkETlE5zoNjKDrOWm7g1i6bRuvl8S6MxK7bQAPQD8yaCfwrmC9YEPLovRj5h7Ht700cK4/ZxA/VuMw3Q6MPj+lZnxjjL20jTMBqZGYwOhHqRSZiuOtcdGtZkIG0yZ3BBH+6D9IUVnPIHMV1l/W32ueaCjiSo02betD8YUCNb1v3M2plT8Rt7TNc72EDfsroSZyifvvXlFBVYrkXD33lc1tzrpsfjap2E5eNlTbY51brsf8AdeUUGcc6cFOFuqyfhYSPjpSzeveIV7jeiiguMXhbdlrJQnLcEsDPRiD+VMWA4LbxLKGJyEA+7NoJ9JnSiig9fBvwu+5BzW5UqDq2onpptNNN3iAv4MljkIQ3FPVGH4SN+mhHWiigT7vMbvZy3PMkCFPTMB/Dal/i3E2sXx4YjyiNe4jWa9ooJfI9lMXjQl9c6C2+hPb2/wCx+9bWCi2wIgRoP5UUUCJzBjQXAUCZiY9R6V04HywrOSyAgnaYj9qdN/avaKB8w3BLI2UrHY1YJZMDznbv/aiig//Z"/>
          <p:cNvSpPr>
            <a:spLocks noChangeAspect="1" noChangeArrowheads="1"/>
          </p:cNvSpPr>
          <p:nvPr/>
        </p:nvSpPr>
        <p:spPr bwMode="auto">
          <a:xfrm>
            <a:off x="63500" y="-38417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8" name="Content Placeholder 7"/>
          <p:cNvSpPr>
            <a:spLocks noGrp="1"/>
          </p:cNvSpPr>
          <p:nvPr>
            <p:ph idx="1"/>
          </p:nvPr>
        </p:nvSpPr>
        <p:spPr>
          <a:xfrm>
            <a:off x="457200" y="1481328"/>
            <a:ext cx="5334000" cy="4525963"/>
          </a:xfrm>
        </p:spPr>
        <p:txBody>
          <a:bodyPr>
            <a:normAutofit lnSpcReduction="10000"/>
          </a:bodyPr>
          <a:lstStyle/>
          <a:p>
            <a:pPr lvl="0"/>
            <a:endParaRPr lang="en-US" dirty="0"/>
          </a:p>
          <a:p>
            <a:pPr lvl="0"/>
            <a:r>
              <a:rPr lang="en-US" dirty="0"/>
              <a:t>Hippocrates (370 BCE/BC):  doctor who stated that all disease has natural </a:t>
            </a:r>
            <a:r>
              <a:rPr lang="en-US" dirty="0" smtClean="0"/>
              <a:t>causes</a:t>
            </a:r>
          </a:p>
          <a:p>
            <a:pPr lvl="0"/>
            <a:endParaRPr lang="en-US" dirty="0" smtClean="0"/>
          </a:p>
          <a:p>
            <a:pPr lvl="0"/>
            <a:endParaRPr lang="en-US" dirty="0" smtClean="0"/>
          </a:p>
          <a:p>
            <a:pPr lvl="0"/>
            <a:endParaRPr lang="en-US" dirty="0"/>
          </a:p>
          <a:p>
            <a:pPr lvl="0"/>
            <a:r>
              <a:rPr lang="en-US" dirty="0"/>
              <a:t>Archimedes (330 BCE/BC):  contributed to understanding of fundamental physics</a:t>
            </a:r>
          </a:p>
          <a:p>
            <a:endParaRPr lang="en-US" dirty="0"/>
          </a:p>
        </p:txBody>
      </p:sp>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219825" y="1524000"/>
            <a:ext cx="1895475" cy="2419350"/>
          </a:xfrm>
          <a:prstGeom prst="rect">
            <a:avLst/>
          </a:prstGeom>
        </p:spPr>
      </p:pic>
      <p:pic>
        <p:nvPicPr>
          <p:cNvPr id="9" name="Picture 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310312" y="4267200"/>
            <a:ext cx="2009775" cy="2266950"/>
          </a:xfrm>
          <a:prstGeom prst="rect">
            <a:avLst/>
          </a:prstGeom>
        </p:spPr>
      </p:pic>
      <p:pic>
        <p:nvPicPr>
          <p:cNvPr id="10" name="Recorded Sound">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5494611" y="484222"/>
            <a:ext cx="609600" cy="609600"/>
          </a:xfrm>
          <a:prstGeom prst="rect">
            <a:avLst/>
          </a:prstGeom>
        </p:spPr>
      </p:pic>
    </p:spTree>
    <p:extLst>
      <p:ext uri="{BB962C8B-B14F-4D97-AF65-F5344CB8AC3E}">
        <p14:creationId xmlns:p14="http://schemas.microsoft.com/office/powerpoint/2010/main" val="50392640"/>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10"/>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108920" fill="hold"/>
                                        <p:tgtEl>
                                          <p:spTgt spid="10"/>
                                        </p:tgtEl>
                                      </p:cBhvr>
                                    </p:cmd>
                                  </p:childTnLst>
                                </p:cTn>
                              </p:par>
                            </p:childTnLst>
                          </p:cTn>
                        </p:par>
                      </p:childTnLst>
                    </p:cTn>
                  </p:par>
                </p:childTnLst>
              </p:cTn>
              <p:nextCondLst>
                <p:cond evt="onClick" delay="0">
                  <p:tgtEl>
                    <p:spTgt spid="10"/>
                  </p:tgtEl>
                </p:cond>
              </p:nextCondLst>
            </p:seq>
            <p:audio>
              <p:cMediaNode vol="80000">
                <p:cTn id="7" fill="hold" display="0">
                  <p:stCondLst>
                    <p:cond delay="indefinite"/>
                  </p:stCondLst>
                  <p:endCondLst>
                    <p:cond evt="onStopAudio" delay="0">
                      <p:tgtEl>
                        <p:sldTgt/>
                      </p:tgtEl>
                    </p:cond>
                  </p:endCondLst>
                </p:cTn>
                <p:tgtEl>
                  <p:spTgt spid="10"/>
                </p:tgtEl>
              </p:cMediaNode>
            </p:audi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04800" y="2132970"/>
            <a:ext cx="6324600" cy="4690871"/>
          </a:xfrm>
        </p:spPr>
        <p:txBody>
          <a:bodyPr>
            <a:normAutofit/>
          </a:bodyPr>
          <a:lstStyle/>
          <a:p>
            <a:pPr lvl="0"/>
            <a:r>
              <a:rPr lang="en-US" dirty="0"/>
              <a:t>Pythagoras (480 BCE/BC):  developed the Pythagorean </a:t>
            </a:r>
            <a:r>
              <a:rPr lang="en-US" dirty="0" smtClean="0"/>
              <a:t>Theorem</a:t>
            </a:r>
          </a:p>
          <a:p>
            <a:pPr lvl="0"/>
            <a:endParaRPr lang="en-US" dirty="0" smtClean="0"/>
          </a:p>
          <a:p>
            <a:pPr lvl="0"/>
            <a:endParaRPr lang="en-US" dirty="0"/>
          </a:p>
          <a:p>
            <a:pPr lvl="0"/>
            <a:endParaRPr lang="en-US" dirty="0"/>
          </a:p>
          <a:p>
            <a:pPr lvl="0"/>
            <a:r>
              <a:rPr lang="en-US" dirty="0"/>
              <a:t>Euclid (270 BCE/BC):  Wrote seminal text on geometry</a:t>
            </a:r>
          </a:p>
        </p:txBody>
      </p:sp>
      <p:sp>
        <p:nvSpPr>
          <p:cNvPr id="3" name="Title 2"/>
          <p:cNvSpPr>
            <a:spLocks noGrp="1"/>
          </p:cNvSpPr>
          <p:nvPr>
            <p:ph type="title"/>
          </p:nvPr>
        </p:nvSpPr>
        <p:spPr/>
        <p:txBody>
          <a:bodyPr>
            <a:normAutofit/>
          </a:bodyPr>
          <a:lstStyle/>
          <a:p>
            <a:r>
              <a:rPr lang="en-US" sz="3200" dirty="0" smtClean="0"/>
              <a:t>Mathematics (geometry) </a:t>
            </a:r>
            <a:endParaRPr lang="en-US" sz="3200" dirty="0"/>
          </a:p>
        </p:txBody>
      </p:sp>
      <p:sp>
        <p:nvSpPr>
          <p:cNvPr id="6" name="TextBox 5"/>
          <p:cNvSpPr txBox="1"/>
          <p:nvPr/>
        </p:nvSpPr>
        <p:spPr>
          <a:xfrm>
            <a:off x="4038600" y="1447800"/>
            <a:ext cx="1600200" cy="338554"/>
          </a:xfrm>
          <a:prstGeom prst="rect">
            <a:avLst/>
          </a:prstGeom>
          <a:noFill/>
        </p:spPr>
        <p:txBody>
          <a:bodyPr wrap="square" rtlCol="0">
            <a:spAutoFit/>
          </a:bodyPr>
          <a:lstStyle/>
          <a:p>
            <a:r>
              <a:rPr lang="en-US" sz="1600" dirty="0" smtClean="0">
                <a:solidFill>
                  <a:srgbClr val="FF0000"/>
                </a:solidFill>
              </a:rPr>
              <a:t>Click Here</a:t>
            </a:r>
            <a:endParaRPr lang="en-US" sz="1600" dirty="0">
              <a:solidFill>
                <a:srgbClr val="FF0000"/>
              </a:solidFill>
            </a:endParaRPr>
          </a:p>
        </p:txBody>
      </p:sp>
      <p:sp>
        <p:nvSpPr>
          <p:cNvPr id="7" name="Right Arrow 6"/>
          <p:cNvSpPr/>
          <p:nvPr/>
        </p:nvSpPr>
        <p:spPr>
          <a:xfrm rot="10800000">
            <a:off x="2971800" y="1447800"/>
            <a:ext cx="914400" cy="3048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9" name="Picture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203237" y="564931"/>
            <a:ext cx="2857993" cy="3698578"/>
          </a:xfrm>
          <a:prstGeom prst="rect">
            <a:avLst/>
          </a:prstGeom>
        </p:spPr>
      </p:pic>
      <p:pic>
        <p:nvPicPr>
          <p:cNvPr id="10" name="Picture 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486400" y="3962400"/>
            <a:ext cx="3577458" cy="2616137"/>
          </a:xfrm>
          <a:prstGeom prst="rect">
            <a:avLst/>
          </a:prstGeom>
        </p:spPr>
      </p:pic>
      <p:cxnSp>
        <p:nvCxnSpPr>
          <p:cNvPr id="12" name="Straight Connector 11"/>
          <p:cNvCxnSpPr/>
          <p:nvPr/>
        </p:nvCxnSpPr>
        <p:spPr>
          <a:xfrm flipH="1">
            <a:off x="381000" y="3870434"/>
            <a:ext cx="8534400" cy="76200"/>
          </a:xfrm>
          <a:prstGeom prst="line">
            <a:avLst/>
          </a:prstGeom>
        </p:spPr>
        <p:style>
          <a:lnRef idx="1">
            <a:schemeClr val="accent1"/>
          </a:lnRef>
          <a:fillRef idx="0">
            <a:schemeClr val="accent1"/>
          </a:fillRef>
          <a:effectRef idx="0">
            <a:schemeClr val="accent1"/>
          </a:effectRef>
          <a:fontRef idx="minor">
            <a:schemeClr val="tx1"/>
          </a:fontRef>
        </p:style>
      </p:cxnSp>
      <p:pic>
        <p:nvPicPr>
          <p:cNvPr id="13" name="Recorded Sound">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2133600" y="1295400"/>
            <a:ext cx="609600" cy="609600"/>
          </a:xfrm>
          <a:prstGeom prst="rect">
            <a:avLst/>
          </a:prstGeom>
        </p:spPr>
      </p:pic>
    </p:spTree>
    <p:extLst>
      <p:ext uri="{BB962C8B-B14F-4D97-AF65-F5344CB8AC3E}">
        <p14:creationId xmlns:p14="http://schemas.microsoft.com/office/powerpoint/2010/main" val="4176084102"/>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13"/>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91910" fill="hold"/>
                                        <p:tgtEl>
                                          <p:spTgt spid="13"/>
                                        </p:tgtEl>
                                      </p:cBhvr>
                                    </p:cmd>
                                  </p:childTnLst>
                                </p:cTn>
                              </p:par>
                            </p:childTnLst>
                          </p:cTn>
                        </p:par>
                      </p:childTnLst>
                    </p:cTn>
                  </p:par>
                </p:childTnLst>
              </p:cTn>
              <p:nextCondLst>
                <p:cond evt="onClick" delay="0">
                  <p:tgtEl>
                    <p:spTgt spid="13"/>
                  </p:tgtEl>
                </p:cond>
              </p:nextCondLst>
            </p:seq>
            <p:audio>
              <p:cMediaNode vol="80000">
                <p:cTn id="7" fill="hold" display="0">
                  <p:stCondLst>
                    <p:cond delay="indefinite"/>
                  </p:stCondLst>
                  <p:endCondLst>
                    <p:cond evt="onStopAudio" delay="0">
                      <p:tgtEl>
                        <p:sldTgt/>
                      </p:tgtEl>
                    </p:cond>
                  </p:endCondLst>
                </p:cTn>
                <p:tgtEl>
                  <p:spTgt spid="13"/>
                </p:tgtEl>
              </p:cMediaNode>
            </p:audio>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1945</TotalTime>
  <Words>322</Words>
  <Application>Microsoft Office PowerPoint</Application>
  <PresentationFormat>On-screen Show (4:3)</PresentationFormat>
  <Paragraphs>60</Paragraphs>
  <Slides>8</Slides>
  <Notes>0</Notes>
  <HiddenSlides>0</HiddenSlides>
  <MMClips>7</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Concourse</vt:lpstr>
      <vt:lpstr>World History I</vt:lpstr>
      <vt:lpstr>Make sure that you are viewing this in “Slide Show” format.  Click on “Slide Show” and push “from beginning”.  Move through the presentation by pushing on the “up” and “down” arrows” on your keyboard</vt:lpstr>
      <vt:lpstr>The Seven Great Greek Cultural Achievements </vt:lpstr>
      <vt:lpstr>History</vt:lpstr>
      <vt:lpstr>Literature and Drama</vt:lpstr>
      <vt:lpstr>Art and Architecture </vt:lpstr>
      <vt:lpstr>Greek Science</vt:lpstr>
      <vt:lpstr>Mathematics (geometry) </vt:lpstr>
    </vt:vector>
  </TitlesOfParts>
  <Company>Virginia Beach City Public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World History I</dc:title>
  <dc:creator>mtrosset</dc:creator>
  <cp:lastModifiedBy>Matthew T. Rossettini</cp:lastModifiedBy>
  <cp:revision>326</cp:revision>
  <dcterms:created xsi:type="dcterms:W3CDTF">2013-08-30T01:46:14Z</dcterms:created>
  <dcterms:modified xsi:type="dcterms:W3CDTF">2013-11-15T20:24:38Z</dcterms:modified>
</cp:coreProperties>
</file>